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463" r:id="rId2"/>
    <p:sldId id="256" r:id="rId3"/>
    <p:sldId id="466" r:id="rId4"/>
    <p:sldId id="464" r:id="rId5"/>
    <p:sldId id="465" r:id="rId6"/>
    <p:sldId id="472" r:id="rId7"/>
    <p:sldId id="473" r:id="rId8"/>
    <p:sldId id="474" r:id="rId9"/>
    <p:sldId id="475" r:id="rId10"/>
    <p:sldId id="476" r:id="rId11"/>
    <p:sldId id="47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slaj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DD6CAB6-5441-4599-A8D4-D4E76FCB98A5}"/>
              </a:ext>
            </a:extLst>
          </p:cNvPr>
          <p:cNvSpPr>
            <a:spLocks noGrp="1"/>
          </p:cNvSpPr>
          <p:nvPr>
            <p:ph type="ctrTitle"/>
          </p:nvPr>
        </p:nvSpPr>
        <p:spPr>
          <a:xfrm>
            <a:off x="1524000" y="1122363"/>
            <a:ext cx="9144000" cy="2387600"/>
          </a:xfrm>
        </p:spPr>
        <p:txBody>
          <a:bodyPr anchor="b"/>
          <a:lstStyle>
            <a:lvl1pPr algn="ctr">
              <a:defRPr sz="6000"/>
            </a:lvl1pPr>
          </a:lstStyle>
          <a:p>
            <a:r>
              <a:rPr lang="hr-HR"/>
              <a:t>Kliknite da biste uredili stil naslova matrice</a:t>
            </a:r>
          </a:p>
        </p:txBody>
      </p:sp>
      <p:sp>
        <p:nvSpPr>
          <p:cNvPr id="3" name="Podnaslov 2">
            <a:extLst>
              <a:ext uri="{FF2B5EF4-FFF2-40B4-BE49-F238E27FC236}">
                <a16:creationId xmlns:a16="http://schemas.microsoft.com/office/drawing/2014/main" id="{825DCF62-B398-476F-9E88-B213C19552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r-HR"/>
              <a:t>Kliknite da biste uredili stil podnaslova matrice</a:t>
            </a:r>
          </a:p>
        </p:txBody>
      </p:sp>
      <p:sp>
        <p:nvSpPr>
          <p:cNvPr id="4" name="Rezervirano mjesto datuma 3">
            <a:extLst>
              <a:ext uri="{FF2B5EF4-FFF2-40B4-BE49-F238E27FC236}">
                <a16:creationId xmlns:a16="http://schemas.microsoft.com/office/drawing/2014/main" id="{745F8648-0AC4-4D90-9871-5ABA98069FAA}"/>
              </a:ext>
            </a:extLst>
          </p:cNvPr>
          <p:cNvSpPr>
            <a:spLocks noGrp="1"/>
          </p:cNvSpPr>
          <p:nvPr>
            <p:ph type="dt" sz="half" idx="10"/>
          </p:nvPr>
        </p:nvSpPr>
        <p:spPr/>
        <p:txBody>
          <a:bodyPr/>
          <a:lstStyle/>
          <a:p>
            <a:fld id="{2F1C541F-3958-4ACD-9A42-0DEFED04E85B}" type="datetimeFigureOut">
              <a:rPr lang="hr-HR" smtClean="0"/>
              <a:t>1.9.2021.</a:t>
            </a:fld>
            <a:endParaRPr lang="hr-HR"/>
          </a:p>
        </p:txBody>
      </p:sp>
      <p:sp>
        <p:nvSpPr>
          <p:cNvPr id="5" name="Rezervirano mjesto podnožja 4">
            <a:extLst>
              <a:ext uri="{FF2B5EF4-FFF2-40B4-BE49-F238E27FC236}">
                <a16:creationId xmlns:a16="http://schemas.microsoft.com/office/drawing/2014/main" id="{E5B37978-18FC-48C9-B30D-5F0F720AE094}"/>
              </a:ext>
            </a:extLst>
          </p:cNvPr>
          <p:cNvSpPr>
            <a:spLocks noGrp="1"/>
          </p:cNvSpPr>
          <p:nvPr>
            <p:ph type="ftr" sz="quarter" idx="11"/>
          </p:nvPr>
        </p:nvSpPr>
        <p:spPr/>
        <p:txBody>
          <a:bodyPr/>
          <a:lstStyle/>
          <a:p>
            <a:endParaRPr lang="hr-HR"/>
          </a:p>
        </p:txBody>
      </p:sp>
      <p:sp>
        <p:nvSpPr>
          <p:cNvPr id="6" name="Rezervirano mjesto broja slajda 5">
            <a:extLst>
              <a:ext uri="{FF2B5EF4-FFF2-40B4-BE49-F238E27FC236}">
                <a16:creationId xmlns:a16="http://schemas.microsoft.com/office/drawing/2014/main" id="{2C7BC8A0-2A16-423B-937E-095D605D702B}"/>
              </a:ext>
            </a:extLst>
          </p:cNvPr>
          <p:cNvSpPr>
            <a:spLocks noGrp="1"/>
          </p:cNvSpPr>
          <p:nvPr>
            <p:ph type="sldNum" sz="quarter" idx="12"/>
          </p:nvPr>
        </p:nvSpPr>
        <p:spPr/>
        <p:txBody>
          <a:bodyPr/>
          <a:lstStyle/>
          <a:p>
            <a:fld id="{FA01FEBB-520E-4B38-8A41-A294780F0C44}" type="slidenum">
              <a:rPr lang="hr-HR" smtClean="0"/>
              <a:t>‹#›</a:t>
            </a:fld>
            <a:endParaRPr lang="hr-HR"/>
          </a:p>
        </p:txBody>
      </p:sp>
    </p:spTree>
    <p:extLst>
      <p:ext uri="{BB962C8B-B14F-4D97-AF65-F5344CB8AC3E}">
        <p14:creationId xmlns:p14="http://schemas.microsoft.com/office/powerpoint/2010/main" val="46747525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AD61DBCC-C971-45FA-9EA1-2C8AFDA7C261}"/>
              </a:ext>
            </a:extLst>
          </p:cNvPr>
          <p:cNvSpPr>
            <a:spLocks noGrp="1"/>
          </p:cNvSpPr>
          <p:nvPr>
            <p:ph type="title"/>
          </p:nvPr>
        </p:nvSpPr>
        <p:spPr/>
        <p:txBody>
          <a:bodyPr/>
          <a:lstStyle/>
          <a:p>
            <a:r>
              <a:rPr lang="hr-HR"/>
              <a:t>Kliknite da biste uredili stil naslova matrice</a:t>
            </a:r>
          </a:p>
        </p:txBody>
      </p:sp>
      <p:sp>
        <p:nvSpPr>
          <p:cNvPr id="3" name="Rezervirano mjesto okomitog teksta 2">
            <a:extLst>
              <a:ext uri="{FF2B5EF4-FFF2-40B4-BE49-F238E27FC236}">
                <a16:creationId xmlns:a16="http://schemas.microsoft.com/office/drawing/2014/main" id="{0660943C-33C2-45D4-A5A5-EF583CCD74EB}"/>
              </a:ext>
            </a:extLst>
          </p:cNvPr>
          <p:cNvSpPr>
            <a:spLocks noGrp="1"/>
          </p:cNvSpPr>
          <p:nvPr>
            <p:ph type="body" orient="vert" idx="1"/>
          </p:nvPr>
        </p:nvSpPr>
        <p:spPr/>
        <p:txBody>
          <a:bodyPr vert="eaVert"/>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4" name="Rezervirano mjesto datuma 3">
            <a:extLst>
              <a:ext uri="{FF2B5EF4-FFF2-40B4-BE49-F238E27FC236}">
                <a16:creationId xmlns:a16="http://schemas.microsoft.com/office/drawing/2014/main" id="{8A186C5B-2312-4523-8069-0C5E43F844E8}"/>
              </a:ext>
            </a:extLst>
          </p:cNvPr>
          <p:cNvSpPr>
            <a:spLocks noGrp="1"/>
          </p:cNvSpPr>
          <p:nvPr>
            <p:ph type="dt" sz="half" idx="10"/>
          </p:nvPr>
        </p:nvSpPr>
        <p:spPr/>
        <p:txBody>
          <a:bodyPr/>
          <a:lstStyle/>
          <a:p>
            <a:fld id="{2F1C541F-3958-4ACD-9A42-0DEFED04E85B}" type="datetimeFigureOut">
              <a:rPr lang="hr-HR" smtClean="0"/>
              <a:t>1.9.2021.</a:t>
            </a:fld>
            <a:endParaRPr lang="hr-HR"/>
          </a:p>
        </p:txBody>
      </p:sp>
      <p:sp>
        <p:nvSpPr>
          <p:cNvPr id="5" name="Rezervirano mjesto podnožja 4">
            <a:extLst>
              <a:ext uri="{FF2B5EF4-FFF2-40B4-BE49-F238E27FC236}">
                <a16:creationId xmlns:a16="http://schemas.microsoft.com/office/drawing/2014/main" id="{186D24B6-859D-4111-8E17-CDA0A75E290A}"/>
              </a:ext>
            </a:extLst>
          </p:cNvPr>
          <p:cNvSpPr>
            <a:spLocks noGrp="1"/>
          </p:cNvSpPr>
          <p:nvPr>
            <p:ph type="ftr" sz="quarter" idx="11"/>
          </p:nvPr>
        </p:nvSpPr>
        <p:spPr/>
        <p:txBody>
          <a:bodyPr/>
          <a:lstStyle/>
          <a:p>
            <a:endParaRPr lang="hr-HR"/>
          </a:p>
        </p:txBody>
      </p:sp>
      <p:sp>
        <p:nvSpPr>
          <p:cNvPr id="6" name="Rezervirano mjesto broja slajda 5">
            <a:extLst>
              <a:ext uri="{FF2B5EF4-FFF2-40B4-BE49-F238E27FC236}">
                <a16:creationId xmlns:a16="http://schemas.microsoft.com/office/drawing/2014/main" id="{AAF0501D-A1E8-42A9-9581-0F1D54F9E830}"/>
              </a:ext>
            </a:extLst>
          </p:cNvPr>
          <p:cNvSpPr>
            <a:spLocks noGrp="1"/>
          </p:cNvSpPr>
          <p:nvPr>
            <p:ph type="sldNum" sz="quarter" idx="12"/>
          </p:nvPr>
        </p:nvSpPr>
        <p:spPr/>
        <p:txBody>
          <a:bodyPr/>
          <a:lstStyle/>
          <a:p>
            <a:fld id="{FA01FEBB-520E-4B38-8A41-A294780F0C44}" type="slidenum">
              <a:rPr lang="hr-HR" smtClean="0"/>
              <a:t>‹#›</a:t>
            </a:fld>
            <a:endParaRPr lang="hr-HR"/>
          </a:p>
        </p:txBody>
      </p:sp>
    </p:spTree>
    <p:extLst>
      <p:ext uri="{BB962C8B-B14F-4D97-AF65-F5344CB8AC3E}">
        <p14:creationId xmlns:p14="http://schemas.microsoft.com/office/powerpoint/2010/main" val="358335341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Okomiti naslov 1">
            <a:extLst>
              <a:ext uri="{FF2B5EF4-FFF2-40B4-BE49-F238E27FC236}">
                <a16:creationId xmlns:a16="http://schemas.microsoft.com/office/drawing/2014/main" id="{8BFF832B-F90F-441C-BDE6-073FC1A3A1F3}"/>
              </a:ext>
            </a:extLst>
          </p:cNvPr>
          <p:cNvSpPr>
            <a:spLocks noGrp="1"/>
          </p:cNvSpPr>
          <p:nvPr>
            <p:ph type="title" orient="vert"/>
          </p:nvPr>
        </p:nvSpPr>
        <p:spPr>
          <a:xfrm>
            <a:off x="8724900" y="365125"/>
            <a:ext cx="2628900" cy="5811838"/>
          </a:xfrm>
        </p:spPr>
        <p:txBody>
          <a:bodyPr vert="eaVert"/>
          <a:lstStyle/>
          <a:p>
            <a:r>
              <a:rPr lang="hr-HR"/>
              <a:t>Kliknite da biste uredili stil naslova matrice</a:t>
            </a:r>
          </a:p>
        </p:txBody>
      </p:sp>
      <p:sp>
        <p:nvSpPr>
          <p:cNvPr id="3" name="Rezervirano mjesto okomitog teksta 2">
            <a:extLst>
              <a:ext uri="{FF2B5EF4-FFF2-40B4-BE49-F238E27FC236}">
                <a16:creationId xmlns:a16="http://schemas.microsoft.com/office/drawing/2014/main" id="{06A0C9CD-0A0A-4A25-B9D6-1E8A9E7A60FF}"/>
              </a:ext>
            </a:extLst>
          </p:cNvPr>
          <p:cNvSpPr>
            <a:spLocks noGrp="1"/>
          </p:cNvSpPr>
          <p:nvPr>
            <p:ph type="body" orient="vert" idx="1"/>
          </p:nvPr>
        </p:nvSpPr>
        <p:spPr>
          <a:xfrm>
            <a:off x="838200" y="365125"/>
            <a:ext cx="7734300" cy="5811838"/>
          </a:xfrm>
        </p:spPr>
        <p:txBody>
          <a:bodyPr vert="eaVert"/>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4" name="Rezervirano mjesto datuma 3">
            <a:extLst>
              <a:ext uri="{FF2B5EF4-FFF2-40B4-BE49-F238E27FC236}">
                <a16:creationId xmlns:a16="http://schemas.microsoft.com/office/drawing/2014/main" id="{D93E8CBB-BFEA-4E4F-B868-DEC924AC8791}"/>
              </a:ext>
            </a:extLst>
          </p:cNvPr>
          <p:cNvSpPr>
            <a:spLocks noGrp="1"/>
          </p:cNvSpPr>
          <p:nvPr>
            <p:ph type="dt" sz="half" idx="10"/>
          </p:nvPr>
        </p:nvSpPr>
        <p:spPr/>
        <p:txBody>
          <a:bodyPr/>
          <a:lstStyle/>
          <a:p>
            <a:fld id="{2F1C541F-3958-4ACD-9A42-0DEFED04E85B}" type="datetimeFigureOut">
              <a:rPr lang="hr-HR" smtClean="0"/>
              <a:t>1.9.2021.</a:t>
            </a:fld>
            <a:endParaRPr lang="hr-HR"/>
          </a:p>
        </p:txBody>
      </p:sp>
      <p:sp>
        <p:nvSpPr>
          <p:cNvPr id="5" name="Rezervirano mjesto podnožja 4">
            <a:extLst>
              <a:ext uri="{FF2B5EF4-FFF2-40B4-BE49-F238E27FC236}">
                <a16:creationId xmlns:a16="http://schemas.microsoft.com/office/drawing/2014/main" id="{445082C0-3A92-460B-8337-5853ABC699C2}"/>
              </a:ext>
            </a:extLst>
          </p:cNvPr>
          <p:cNvSpPr>
            <a:spLocks noGrp="1"/>
          </p:cNvSpPr>
          <p:nvPr>
            <p:ph type="ftr" sz="quarter" idx="11"/>
          </p:nvPr>
        </p:nvSpPr>
        <p:spPr/>
        <p:txBody>
          <a:bodyPr/>
          <a:lstStyle/>
          <a:p>
            <a:endParaRPr lang="hr-HR"/>
          </a:p>
        </p:txBody>
      </p:sp>
      <p:sp>
        <p:nvSpPr>
          <p:cNvPr id="6" name="Rezervirano mjesto broja slajda 5">
            <a:extLst>
              <a:ext uri="{FF2B5EF4-FFF2-40B4-BE49-F238E27FC236}">
                <a16:creationId xmlns:a16="http://schemas.microsoft.com/office/drawing/2014/main" id="{D3B84FC0-4278-48E5-AB5A-B85EE4912737}"/>
              </a:ext>
            </a:extLst>
          </p:cNvPr>
          <p:cNvSpPr>
            <a:spLocks noGrp="1"/>
          </p:cNvSpPr>
          <p:nvPr>
            <p:ph type="sldNum" sz="quarter" idx="12"/>
          </p:nvPr>
        </p:nvSpPr>
        <p:spPr/>
        <p:txBody>
          <a:bodyPr/>
          <a:lstStyle/>
          <a:p>
            <a:fld id="{FA01FEBB-520E-4B38-8A41-A294780F0C44}" type="slidenum">
              <a:rPr lang="hr-HR" smtClean="0"/>
              <a:t>‹#›</a:t>
            </a:fld>
            <a:endParaRPr lang="hr-HR"/>
          </a:p>
        </p:txBody>
      </p:sp>
    </p:spTree>
    <p:extLst>
      <p:ext uri="{BB962C8B-B14F-4D97-AF65-F5344CB8AC3E}">
        <p14:creationId xmlns:p14="http://schemas.microsoft.com/office/powerpoint/2010/main" val="104742010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550DEE01-12F0-4218-A670-C057371647C9}"/>
              </a:ext>
            </a:extLst>
          </p:cNvPr>
          <p:cNvSpPr>
            <a:spLocks noGrp="1"/>
          </p:cNvSpPr>
          <p:nvPr>
            <p:ph type="title"/>
          </p:nvPr>
        </p:nvSpPr>
        <p:spPr/>
        <p:txBody>
          <a:bodyPr/>
          <a:lstStyle/>
          <a:p>
            <a:r>
              <a:rPr lang="hr-HR"/>
              <a:t>Kliknite da biste uredili stil naslova matrice</a:t>
            </a:r>
          </a:p>
        </p:txBody>
      </p:sp>
      <p:sp>
        <p:nvSpPr>
          <p:cNvPr id="3" name="Rezervirano mjesto sadržaja 2">
            <a:extLst>
              <a:ext uri="{FF2B5EF4-FFF2-40B4-BE49-F238E27FC236}">
                <a16:creationId xmlns:a16="http://schemas.microsoft.com/office/drawing/2014/main" id="{F9F56EFB-BCAC-46F0-88BB-00213CA35A30}"/>
              </a:ext>
            </a:extLst>
          </p:cNvPr>
          <p:cNvSpPr>
            <a:spLocks noGrp="1"/>
          </p:cNvSpPr>
          <p:nvPr>
            <p:ph idx="1"/>
          </p:nvPr>
        </p:nvSpPr>
        <p:spPr/>
        <p:txBody>
          <a:body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4" name="Rezervirano mjesto datuma 3">
            <a:extLst>
              <a:ext uri="{FF2B5EF4-FFF2-40B4-BE49-F238E27FC236}">
                <a16:creationId xmlns:a16="http://schemas.microsoft.com/office/drawing/2014/main" id="{084A2E2C-61A4-4B17-AFDD-447C1ADD0C27}"/>
              </a:ext>
            </a:extLst>
          </p:cNvPr>
          <p:cNvSpPr>
            <a:spLocks noGrp="1"/>
          </p:cNvSpPr>
          <p:nvPr>
            <p:ph type="dt" sz="half" idx="10"/>
          </p:nvPr>
        </p:nvSpPr>
        <p:spPr/>
        <p:txBody>
          <a:bodyPr/>
          <a:lstStyle/>
          <a:p>
            <a:fld id="{2F1C541F-3958-4ACD-9A42-0DEFED04E85B}" type="datetimeFigureOut">
              <a:rPr lang="hr-HR" smtClean="0"/>
              <a:t>1.9.2021.</a:t>
            </a:fld>
            <a:endParaRPr lang="hr-HR"/>
          </a:p>
        </p:txBody>
      </p:sp>
      <p:sp>
        <p:nvSpPr>
          <p:cNvPr id="5" name="Rezervirano mjesto podnožja 4">
            <a:extLst>
              <a:ext uri="{FF2B5EF4-FFF2-40B4-BE49-F238E27FC236}">
                <a16:creationId xmlns:a16="http://schemas.microsoft.com/office/drawing/2014/main" id="{895E260F-3424-41EE-90DA-E09B6E5E4B07}"/>
              </a:ext>
            </a:extLst>
          </p:cNvPr>
          <p:cNvSpPr>
            <a:spLocks noGrp="1"/>
          </p:cNvSpPr>
          <p:nvPr>
            <p:ph type="ftr" sz="quarter" idx="11"/>
          </p:nvPr>
        </p:nvSpPr>
        <p:spPr/>
        <p:txBody>
          <a:bodyPr/>
          <a:lstStyle/>
          <a:p>
            <a:endParaRPr lang="hr-HR"/>
          </a:p>
        </p:txBody>
      </p:sp>
      <p:sp>
        <p:nvSpPr>
          <p:cNvPr id="6" name="Rezervirano mjesto broja slajda 5">
            <a:extLst>
              <a:ext uri="{FF2B5EF4-FFF2-40B4-BE49-F238E27FC236}">
                <a16:creationId xmlns:a16="http://schemas.microsoft.com/office/drawing/2014/main" id="{774E739F-0A00-481C-808E-8EA1982E698D}"/>
              </a:ext>
            </a:extLst>
          </p:cNvPr>
          <p:cNvSpPr>
            <a:spLocks noGrp="1"/>
          </p:cNvSpPr>
          <p:nvPr>
            <p:ph type="sldNum" sz="quarter" idx="12"/>
          </p:nvPr>
        </p:nvSpPr>
        <p:spPr/>
        <p:txBody>
          <a:bodyPr/>
          <a:lstStyle/>
          <a:p>
            <a:fld id="{FA01FEBB-520E-4B38-8A41-A294780F0C44}" type="slidenum">
              <a:rPr lang="hr-HR" smtClean="0"/>
              <a:t>‹#›</a:t>
            </a:fld>
            <a:endParaRPr lang="hr-HR"/>
          </a:p>
        </p:txBody>
      </p:sp>
    </p:spTree>
    <p:extLst>
      <p:ext uri="{BB962C8B-B14F-4D97-AF65-F5344CB8AC3E}">
        <p14:creationId xmlns:p14="http://schemas.microsoft.com/office/powerpoint/2010/main" val="360254621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aglavlje sekcije">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5BA38AEC-140B-41A3-83CE-EAD58C6E6B6A}"/>
              </a:ext>
            </a:extLst>
          </p:cNvPr>
          <p:cNvSpPr>
            <a:spLocks noGrp="1"/>
          </p:cNvSpPr>
          <p:nvPr>
            <p:ph type="title"/>
          </p:nvPr>
        </p:nvSpPr>
        <p:spPr>
          <a:xfrm>
            <a:off x="831850" y="1709738"/>
            <a:ext cx="10515600" cy="2852737"/>
          </a:xfrm>
        </p:spPr>
        <p:txBody>
          <a:bodyPr anchor="b"/>
          <a:lstStyle>
            <a:lvl1pPr>
              <a:defRPr sz="6000"/>
            </a:lvl1pPr>
          </a:lstStyle>
          <a:p>
            <a:r>
              <a:rPr lang="hr-HR"/>
              <a:t>Kliknite da biste uredili stil naslova matrice</a:t>
            </a:r>
          </a:p>
        </p:txBody>
      </p:sp>
      <p:sp>
        <p:nvSpPr>
          <p:cNvPr id="3" name="Rezervirano mjesto teksta 2">
            <a:extLst>
              <a:ext uri="{FF2B5EF4-FFF2-40B4-BE49-F238E27FC236}">
                <a16:creationId xmlns:a16="http://schemas.microsoft.com/office/drawing/2014/main" id="{B5A20F4F-B3ED-400A-B24C-1414471F3A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r-HR"/>
              <a:t>Uredite stilove teksta matrice</a:t>
            </a:r>
          </a:p>
        </p:txBody>
      </p:sp>
      <p:sp>
        <p:nvSpPr>
          <p:cNvPr id="4" name="Rezervirano mjesto datuma 3">
            <a:extLst>
              <a:ext uri="{FF2B5EF4-FFF2-40B4-BE49-F238E27FC236}">
                <a16:creationId xmlns:a16="http://schemas.microsoft.com/office/drawing/2014/main" id="{0A1BAF0F-872D-4F6C-BD2B-535EA50CA0FD}"/>
              </a:ext>
            </a:extLst>
          </p:cNvPr>
          <p:cNvSpPr>
            <a:spLocks noGrp="1"/>
          </p:cNvSpPr>
          <p:nvPr>
            <p:ph type="dt" sz="half" idx="10"/>
          </p:nvPr>
        </p:nvSpPr>
        <p:spPr/>
        <p:txBody>
          <a:bodyPr/>
          <a:lstStyle/>
          <a:p>
            <a:fld id="{2F1C541F-3958-4ACD-9A42-0DEFED04E85B}" type="datetimeFigureOut">
              <a:rPr lang="hr-HR" smtClean="0"/>
              <a:t>1.9.2021.</a:t>
            </a:fld>
            <a:endParaRPr lang="hr-HR"/>
          </a:p>
        </p:txBody>
      </p:sp>
      <p:sp>
        <p:nvSpPr>
          <p:cNvPr id="5" name="Rezervirano mjesto podnožja 4">
            <a:extLst>
              <a:ext uri="{FF2B5EF4-FFF2-40B4-BE49-F238E27FC236}">
                <a16:creationId xmlns:a16="http://schemas.microsoft.com/office/drawing/2014/main" id="{08916E41-8E75-406C-9E68-20545033127E}"/>
              </a:ext>
            </a:extLst>
          </p:cNvPr>
          <p:cNvSpPr>
            <a:spLocks noGrp="1"/>
          </p:cNvSpPr>
          <p:nvPr>
            <p:ph type="ftr" sz="quarter" idx="11"/>
          </p:nvPr>
        </p:nvSpPr>
        <p:spPr/>
        <p:txBody>
          <a:bodyPr/>
          <a:lstStyle/>
          <a:p>
            <a:endParaRPr lang="hr-HR"/>
          </a:p>
        </p:txBody>
      </p:sp>
      <p:sp>
        <p:nvSpPr>
          <p:cNvPr id="6" name="Rezervirano mjesto broja slajda 5">
            <a:extLst>
              <a:ext uri="{FF2B5EF4-FFF2-40B4-BE49-F238E27FC236}">
                <a16:creationId xmlns:a16="http://schemas.microsoft.com/office/drawing/2014/main" id="{7A860865-0820-4D07-83EC-2DE124887AAE}"/>
              </a:ext>
            </a:extLst>
          </p:cNvPr>
          <p:cNvSpPr>
            <a:spLocks noGrp="1"/>
          </p:cNvSpPr>
          <p:nvPr>
            <p:ph type="sldNum" sz="quarter" idx="12"/>
          </p:nvPr>
        </p:nvSpPr>
        <p:spPr/>
        <p:txBody>
          <a:bodyPr/>
          <a:lstStyle/>
          <a:p>
            <a:fld id="{FA01FEBB-520E-4B38-8A41-A294780F0C44}" type="slidenum">
              <a:rPr lang="hr-HR" smtClean="0"/>
              <a:t>‹#›</a:t>
            </a:fld>
            <a:endParaRPr lang="hr-HR"/>
          </a:p>
        </p:txBody>
      </p:sp>
    </p:spTree>
    <p:extLst>
      <p:ext uri="{BB962C8B-B14F-4D97-AF65-F5344CB8AC3E}">
        <p14:creationId xmlns:p14="http://schemas.microsoft.com/office/powerpoint/2010/main" val="304006243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FF400A4-EF7A-4EB3-A50C-1C9D46C2CC15}"/>
              </a:ext>
            </a:extLst>
          </p:cNvPr>
          <p:cNvSpPr>
            <a:spLocks noGrp="1"/>
          </p:cNvSpPr>
          <p:nvPr>
            <p:ph type="title"/>
          </p:nvPr>
        </p:nvSpPr>
        <p:spPr/>
        <p:txBody>
          <a:bodyPr/>
          <a:lstStyle/>
          <a:p>
            <a:r>
              <a:rPr lang="hr-HR"/>
              <a:t>Kliknite da biste uredili stil naslova matrice</a:t>
            </a:r>
          </a:p>
        </p:txBody>
      </p:sp>
      <p:sp>
        <p:nvSpPr>
          <p:cNvPr id="3" name="Rezervirano mjesto sadržaja 2">
            <a:extLst>
              <a:ext uri="{FF2B5EF4-FFF2-40B4-BE49-F238E27FC236}">
                <a16:creationId xmlns:a16="http://schemas.microsoft.com/office/drawing/2014/main" id="{A3658BF5-7FC4-486D-9D6E-F28EBAD3B7EF}"/>
              </a:ext>
            </a:extLst>
          </p:cNvPr>
          <p:cNvSpPr>
            <a:spLocks noGrp="1"/>
          </p:cNvSpPr>
          <p:nvPr>
            <p:ph sz="half" idx="1"/>
          </p:nvPr>
        </p:nvSpPr>
        <p:spPr>
          <a:xfrm>
            <a:off x="838200" y="1825625"/>
            <a:ext cx="5181600" cy="4351338"/>
          </a:xfrm>
        </p:spPr>
        <p:txBody>
          <a:body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4" name="Rezervirano mjesto sadržaja 3">
            <a:extLst>
              <a:ext uri="{FF2B5EF4-FFF2-40B4-BE49-F238E27FC236}">
                <a16:creationId xmlns:a16="http://schemas.microsoft.com/office/drawing/2014/main" id="{18176D8D-8622-4F6A-98A1-FFDB350BDF0B}"/>
              </a:ext>
            </a:extLst>
          </p:cNvPr>
          <p:cNvSpPr>
            <a:spLocks noGrp="1"/>
          </p:cNvSpPr>
          <p:nvPr>
            <p:ph sz="half" idx="2"/>
          </p:nvPr>
        </p:nvSpPr>
        <p:spPr>
          <a:xfrm>
            <a:off x="6172200" y="1825625"/>
            <a:ext cx="5181600" cy="4351338"/>
          </a:xfrm>
        </p:spPr>
        <p:txBody>
          <a:body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5" name="Rezervirano mjesto datuma 4">
            <a:extLst>
              <a:ext uri="{FF2B5EF4-FFF2-40B4-BE49-F238E27FC236}">
                <a16:creationId xmlns:a16="http://schemas.microsoft.com/office/drawing/2014/main" id="{CB8FF0E0-A96E-41FE-8994-7BC96C044246}"/>
              </a:ext>
            </a:extLst>
          </p:cNvPr>
          <p:cNvSpPr>
            <a:spLocks noGrp="1"/>
          </p:cNvSpPr>
          <p:nvPr>
            <p:ph type="dt" sz="half" idx="10"/>
          </p:nvPr>
        </p:nvSpPr>
        <p:spPr/>
        <p:txBody>
          <a:bodyPr/>
          <a:lstStyle/>
          <a:p>
            <a:fld id="{2F1C541F-3958-4ACD-9A42-0DEFED04E85B}" type="datetimeFigureOut">
              <a:rPr lang="hr-HR" smtClean="0"/>
              <a:t>1.9.2021.</a:t>
            </a:fld>
            <a:endParaRPr lang="hr-HR"/>
          </a:p>
        </p:txBody>
      </p:sp>
      <p:sp>
        <p:nvSpPr>
          <p:cNvPr id="6" name="Rezervirano mjesto podnožja 5">
            <a:extLst>
              <a:ext uri="{FF2B5EF4-FFF2-40B4-BE49-F238E27FC236}">
                <a16:creationId xmlns:a16="http://schemas.microsoft.com/office/drawing/2014/main" id="{E3A05D16-C556-48C5-898E-BBA9932050B0}"/>
              </a:ext>
            </a:extLst>
          </p:cNvPr>
          <p:cNvSpPr>
            <a:spLocks noGrp="1"/>
          </p:cNvSpPr>
          <p:nvPr>
            <p:ph type="ftr" sz="quarter" idx="11"/>
          </p:nvPr>
        </p:nvSpPr>
        <p:spPr/>
        <p:txBody>
          <a:bodyPr/>
          <a:lstStyle/>
          <a:p>
            <a:endParaRPr lang="hr-HR"/>
          </a:p>
        </p:txBody>
      </p:sp>
      <p:sp>
        <p:nvSpPr>
          <p:cNvPr id="7" name="Rezervirano mjesto broja slajda 6">
            <a:extLst>
              <a:ext uri="{FF2B5EF4-FFF2-40B4-BE49-F238E27FC236}">
                <a16:creationId xmlns:a16="http://schemas.microsoft.com/office/drawing/2014/main" id="{F7A69F17-010E-4932-914B-A9E129DAD304}"/>
              </a:ext>
            </a:extLst>
          </p:cNvPr>
          <p:cNvSpPr>
            <a:spLocks noGrp="1"/>
          </p:cNvSpPr>
          <p:nvPr>
            <p:ph type="sldNum" sz="quarter" idx="12"/>
          </p:nvPr>
        </p:nvSpPr>
        <p:spPr/>
        <p:txBody>
          <a:bodyPr/>
          <a:lstStyle/>
          <a:p>
            <a:fld id="{FA01FEBB-520E-4B38-8A41-A294780F0C44}" type="slidenum">
              <a:rPr lang="hr-HR" smtClean="0"/>
              <a:t>‹#›</a:t>
            </a:fld>
            <a:endParaRPr lang="hr-HR"/>
          </a:p>
        </p:txBody>
      </p:sp>
    </p:spTree>
    <p:extLst>
      <p:ext uri="{BB962C8B-B14F-4D97-AF65-F5344CB8AC3E}">
        <p14:creationId xmlns:p14="http://schemas.microsoft.com/office/powerpoint/2010/main" val="91395066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6D8C8E65-0D63-429D-904C-11EA3CF1EB31}"/>
              </a:ext>
            </a:extLst>
          </p:cNvPr>
          <p:cNvSpPr>
            <a:spLocks noGrp="1"/>
          </p:cNvSpPr>
          <p:nvPr>
            <p:ph type="title"/>
          </p:nvPr>
        </p:nvSpPr>
        <p:spPr>
          <a:xfrm>
            <a:off x="839788" y="365125"/>
            <a:ext cx="10515600" cy="1325563"/>
          </a:xfrm>
        </p:spPr>
        <p:txBody>
          <a:bodyPr/>
          <a:lstStyle/>
          <a:p>
            <a:r>
              <a:rPr lang="hr-HR"/>
              <a:t>Kliknite da biste uredili stil naslova matrice</a:t>
            </a:r>
          </a:p>
        </p:txBody>
      </p:sp>
      <p:sp>
        <p:nvSpPr>
          <p:cNvPr id="3" name="Rezervirano mjesto teksta 2">
            <a:extLst>
              <a:ext uri="{FF2B5EF4-FFF2-40B4-BE49-F238E27FC236}">
                <a16:creationId xmlns:a16="http://schemas.microsoft.com/office/drawing/2014/main" id="{69E278DA-D9E4-4CA9-BB35-E2C1F552A4E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a:t>Uredite stilove teksta matrice</a:t>
            </a:r>
          </a:p>
        </p:txBody>
      </p:sp>
      <p:sp>
        <p:nvSpPr>
          <p:cNvPr id="4" name="Rezervirano mjesto sadržaja 3">
            <a:extLst>
              <a:ext uri="{FF2B5EF4-FFF2-40B4-BE49-F238E27FC236}">
                <a16:creationId xmlns:a16="http://schemas.microsoft.com/office/drawing/2014/main" id="{E6E1C55E-3E0A-45CB-80B6-29B2B2CE098D}"/>
              </a:ext>
            </a:extLst>
          </p:cNvPr>
          <p:cNvSpPr>
            <a:spLocks noGrp="1"/>
          </p:cNvSpPr>
          <p:nvPr>
            <p:ph sz="half" idx="2"/>
          </p:nvPr>
        </p:nvSpPr>
        <p:spPr>
          <a:xfrm>
            <a:off x="839788" y="2505075"/>
            <a:ext cx="5157787" cy="3684588"/>
          </a:xfrm>
        </p:spPr>
        <p:txBody>
          <a:body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5" name="Rezervirano mjesto teksta 4">
            <a:extLst>
              <a:ext uri="{FF2B5EF4-FFF2-40B4-BE49-F238E27FC236}">
                <a16:creationId xmlns:a16="http://schemas.microsoft.com/office/drawing/2014/main" id="{F8B5F8F7-B6E9-4E20-A02C-0E07273917B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a:t>Uredite stilove teksta matrice</a:t>
            </a:r>
          </a:p>
        </p:txBody>
      </p:sp>
      <p:sp>
        <p:nvSpPr>
          <p:cNvPr id="6" name="Rezervirano mjesto sadržaja 5">
            <a:extLst>
              <a:ext uri="{FF2B5EF4-FFF2-40B4-BE49-F238E27FC236}">
                <a16:creationId xmlns:a16="http://schemas.microsoft.com/office/drawing/2014/main" id="{88C3C540-9CD0-4695-B133-5A9F34CA1ACF}"/>
              </a:ext>
            </a:extLst>
          </p:cNvPr>
          <p:cNvSpPr>
            <a:spLocks noGrp="1"/>
          </p:cNvSpPr>
          <p:nvPr>
            <p:ph sz="quarter" idx="4"/>
          </p:nvPr>
        </p:nvSpPr>
        <p:spPr>
          <a:xfrm>
            <a:off x="6172200" y="2505075"/>
            <a:ext cx="5183188" cy="3684588"/>
          </a:xfrm>
        </p:spPr>
        <p:txBody>
          <a:body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7" name="Rezervirano mjesto datuma 6">
            <a:extLst>
              <a:ext uri="{FF2B5EF4-FFF2-40B4-BE49-F238E27FC236}">
                <a16:creationId xmlns:a16="http://schemas.microsoft.com/office/drawing/2014/main" id="{A4675D49-A2C9-47F8-B658-A0B5BCC64A00}"/>
              </a:ext>
            </a:extLst>
          </p:cNvPr>
          <p:cNvSpPr>
            <a:spLocks noGrp="1"/>
          </p:cNvSpPr>
          <p:nvPr>
            <p:ph type="dt" sz="half" idx="10"/>
          </p:nvPr>
        </p:nvSpPr>
        <p:spPr/>
        <p:txBody>
          <a:bodyPr/>
          <a:lstStyle/>
          <a:p>
            <a:fld id="{2F1C541F-3958-4ACD-9A42-0DEFED04E85B}" type="datetimeFigureOut">
              <a:rPr lang="hr-HR" smtClean="0"/>
              <a:t>1.9.2021.</a:t>
            </a:fld>
            <a:endParaRPr lang="hr-HR"/>
          </a:p>
        </p:txBody>
      </p:sp>
      <p:sp>
        <p:nvSpPr>
          <p:cNvPr id="8" name="Rezervirano mjesto podnožja 7">
            <a:extLst>
              <a:ext uri="{FF2B5EF4-FFF2-40B4-BE49-F238E27FC236}">
                <a16:creationId xmlns:a16="http://schemas.microsoft.com/office/drawing/2014/main" id="{22D45190-C6E5-4B98-AF4C-670A832206BE}"/>
              </a:ext>
            </a:extLst>
          </p:cNvPr>
          <p:cNvSpPr>
            <a:spLocks noGrp="1"/>
          </p:cNvSpPr>
          <p:nvPr>
            <p:ph type="ftr" sz="quarter" idx="11"/>
          </p:nvPr>
        </p:nvSpPr>
        <p:spPr/>
        <p:txBody>
          <a:bodyPr/>
          <a:lstStyle/>
          <a:p>
            <a:endParaRPr lang="hr-HR"/>
          </a:p>
        </p:txBody>
      </p:sp>
      <p:sp>
        <p:nvSpPr>
          <p:cNvPr id="9" name="Rezervirano mjesto broja slajda 8">
            <a:extLst>
              <a:ext uri="{FF2B5EF4-FFF2-40B4-BE49-F238E27FC236}">
                <a16:creationId xmlns:a16="http://schemas.microsoft.com/office/drawing/2014/main" id="{A928B831-D472-4E9B-BDF9-127C5B5BAA7B}"/>
              </a:ext>
            </a:extLst>
          </p:cNvPr>
          <p:cNvSpPr>
            <a:spLocks noGrp="1"/>
          </p:cNvSpPr>
          <p:nvPr>
            <p:ph type="sldNum" sz="quarter" idx="12"/>
          </p:nvPr>
        </p:nvSpPr>
        <p:spPr/>
        <p:txBody>
          <a:bodyPr/>
          <a:lstStyle/>
          <a:p>
            <a:fld id="{FA01FEBB-520E-4B38-8A41-A294780F0C44}" type="slidenum">
              <a:rPr lang="hr-HR" smtClean="0"/>
              <a:t>‹#›</a:t>
            </a:fld>
            <a:endParaRPr lang="hr-HR"/>
          </a:p>
        </p:txBody>
      </p:sp>
    </p:spTree>
    <p:extLst>
      <p:ext uri="{BB962C8B-B14F-4D97-AF65-F5344CB8AC3E}">
        <p14:creationId xmlns:p14="http://schemas.microsoft.com/office/powerpoint/2010/main" val="383581079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F22DAB5-ECF8-4C8B-9284-9A768DDE5CB3}"/>
              </a:ext>
            </a:extLst>
          </p:cNvPr>
          <p:cNvSpPr>
            <a:spLocks noGrp="1"/>
          </p:cNvSpPr>
          <p:nvPr>
            <p:ph type="title"/>
          </p:nvPr>
        </p:nvSpPr>
        <p:spPr/>
        <p:txBody>
          <a:bodyPr/>
          <a:lstStyle/>
          <a:p>
            <a:r>
              <a:rPr lang="hr-HR"/>
              <a:t>Kliknite da biste uredili stil naslova matrice</a:t>
            </a:r>
          </a:p>
        </p:txBody>
      </p:sp>
      <p:sp>
        <p:nvSpPr>
          <p:cNvPr id="3" name="Rezervirano mjesto datuma 2">
            <a:extLst>
              <a:ext uri="{FF2B5EF4-FFF2-40B4-BE49-F238E27FC236}">
                <a16:creationId xmlns:a16="http://schemas.microsoft.com/office/drawing/2014/main" id="{9BDEFBF9-BFFE-4685-B8DB-08DF783275F7}"/>
              </a:ext>
            </a:extLst>
          </p:cNvPr>
          <p:cNvSpPr>
            <a:spLocks noGrp="1"/>
          </p:cNvSpPr>
          <p:nvPr>
            <p:ph type="dt" sz="half" idx="10"/>
          </p:nvPr>
        </p:nvSpPr>
        <p:spPr/>
        <p:txBody>
          <a:bodyPr/>
          <a:lstStyle/>
          <a:p>
            <a:fld id="{2F1C541F-3958-4ACD-9A42-0DEFED04E85B}" type="datetimeFigureOut">
              <a:rPr lang="hr-HR" smtClean="0"/>
              <a:t>1.9.2021.</a:t>
            </a:fld>
            <a:endParaRPr lang="hr-HR"/>
          </a:p>
        </p:txBody>
      </p:sp>
      <p:sp>
        <p:nvSpPr>
          <p:cNvPr id="4" name="Rezervirano mjesto podnožja 3">
            <a:extLst>
              <a:ext uri="{FF2B5EF4-FFF2-40B4-BE49-F238E27FC236}">
                <a16:creationId xmlns:a16="http://schemas.microsoft.com/office/drawing/2014/main" id="{48BDB420-698D-4FD6-9BCE-933C5BE5B197}"/>
              </a:ext>
            </a:extLst>
          </p:cNvPr>
          <p:cNvSpPr>
            <a:spLocks noGrp="1"/>
          </p:cNvSpPr>
          <p:nvPr>
            <p:ph type="ftr" sz="quarter" idx="11"/>
          </p:nvPr>
        </p:nvSpPr>
        <p:spPr/>
        <p:txBody>
          <a:bodyPr/>
          <a:lstStyle/>
          <a:p>
            <a:endParaRPr lang="hr-HR"/>
          </a:p>
        </p:txBody>
      </p:sp>
      <p:sp>
        <p:nvSpPr>
          <p:cNvPr id="5" name="Rezervirano mjesto broja slajda 4">
            <a:extLst>
              <a:ext uri="{FF2B5EF4-FFF2-40B4-BE49-F238E27FC236}">
                <a16:creationId xmlns:a16="http://schemas.microsoft.com/office/drawing/2014/main" id="{A64B4EF5-3D49-46A7-867F-7BF38A2C16EF}"/>
              </a:ext>
            </a:extLst>
          </p:cNvPr>
          <p:cNvSpPr>
            <a:spLocks noGrp="1"/>
          </p:cNvSpPr>
          <p:nvPr>
            <p:ph type="sldNum" sz="quarter" idx="12"/>
          </p:nvPr>
        </p:nvSpPr>
        <p:spPr/>
        <p:txBody>
          <a:bodyPr/>
          <a:lstStyle/>
          <a:p>
            <a:fld id="{FA01FEBB-520E-4B38-8A41-A294780F0C44}" type="slidenum">
              <a:rPr lang="hr-HR" smtClean="0"/>
              <a:t>‹#›</a:t>
            </a:fld>
            <a:endParaRPr lang="hr-HR"/>
          </a:p>
        </p:txBody>
      </p:sp>
    </p:spTree>
    <p:extLst>
      <p:ext uri="{BB962C8B-B14F-4D97-AF65-F5344CB8AC3E}">
        <p14:creationId xmlns:p14="http://schemas.microsoft.com/office/powerpoint/2010/main" val="278217563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Rezervirano mjesto datuma 1">
            <a:extLst>
              <a:ext uri="{FF2B5EF4-FFF2-40B4-BE49-F238E27FC236}">
                <a16:creationId xmlns:a16="http://schemas.microsoft.com/office/drawing/2014/main" id="{18B522E8-94C3-497E-9515-2464F4EB4FB9}"/>
              </a:ext>
            </a:extLst>
          </p:cNvPr>
          <p:cNvSpPr>
            <a:spLocks noGrp="1"/>
          </p:cNvSpPr>
          <p:nvPr>
            <p:ph type="dt" sz="half" idx="10"/>
          </p:nvPr>
        </p:nvSpPr>
        <p:spPr/>
        <p:txBody>
          <a:bodyPr/>
          <a:lstStyle/>
          <a:p>
            <a:fld id="{2F1C541F-3958-4ACD-9A42-0DEFED04E85B}" type="datetimeFigureOut">
              <a:rPr lang="hr-HR" smtClean="0"/>
              <a:t>1.9.2021.</a:t>
            </a:fld>
            <a:endParaRPr lang="hr-HR"/>
          </a:p>
        </p:txBody>
      </p:sp>
      <p:sp>
        <p:nvSpPr>
          <p:cNvPr id="3" name="Rezervirano mjesto podnožja 2">
            <a:extLst>
              <a:ext uri="{FF2B5EF4-FFF2-40B4-BE49-F238E27FC236}">
                <a16:creationId xmlns:a16="http://schemas.microsoft.com/office/drawing/2014/main" id="{1E29E425-E355-4002-A1E9-FD1851CADA40}"/>
              </a:ext>
            </a:extLst>
          </p:cNvPr>
          <p:cNvSpPr>
            <a:spLocks noGrp="1"/>
          </p:cNvSpPr>
          <p:nvPr>
            <p:ph type="ftr" sz="quarter" idx="11"/>
          </p:nvPr>
        </p:nvSpPr>
        <p:spPr/>
        <p:txBody>
          <a:bodyPr/>
          <a:lstStyle/>
          <a:p>
            <a:endParaRPr lang="hr-HR"/>
          </a:p>
        </p:txBody>
      </p:sp>
      <p:sp>
        <p:nvSpPr>
          <p:cNvPr id="4" name="Rezervirano mjesto broja slajda 3">
            <a:extLst>
              <a:ext uri="{FF2B5EF4-FFF2-40B4-BE49-F238E27FC236}">
                <a16:creationId xmlns:a16="http://schemas.microsoft.com/office/drawing/2014/main" id="{5B217C31-9C02-48F3-A193-6E5B1187AF9D}"/>
              </a:ext>
            </a:extLst>
          </p:cNvPr>
          <p:cNvSpPr>
            <a:spLocks noGrp="1"/>
          </p:cNvSpPr>
          <p:nvPr>
            <p:ph type="sldNum" sz="quarter" idx="12"/>
          </p:nvPr>
        </p:nvSpPr>
        <p:spPr/>
        <p:txBody>
          <a:bodyPr/>
          <a:lstStyle/>
          <a:p>
            <a:fld id="{FA01FEBB-520E-4B38-8A41-A294780F0C44}" type="slidenum">
              <a:rPr lang="hr-HR" smtClean="0"/>
              <a:t>‹#›</a:t>
            </a:fld>
            <a:endParaRPr lang="hr-HR"/>
          </a:p>
        </p:txBody>
      </p:sp>
    </p:spTree>
    <p:extLst>
      <p:ext uri="{BB962C8B-B14F-4D97-AF65-F5344CB8AC3E}">
        <p14:creationId xmlns:p14="http://schemas.microsoft.com/office/powerpoint/2010/main" val="413833151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držaj s opisom">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71662CF-0945-4F8D-A889-F95805BCB6F3}"/>
              </a:ext>
            </a:extLst>
          </p:cNvPr>
          <p:cNvSpPr>
            <a:spLocks noGrp="1"/>
          </p:cNvSpPr>
          <p:nvPr>
            <p:ph type="title"/>
          </p:nvPr>
        </p:nvSpPr>
        <p:spPr>
          <a:xfrm>
            <a:off x="839788" y="457200"/>
            <a:ext cx="3932237" cy="1600200"/>
          </a:xfrm>
        </p:spPr>
        <p:txBody>
          <a:bodyPr anchor="b"/>
          <a:lstStyle>
            <a:lvl1pPr>
              <a:defRPr sz="3200"/>
            </a:lvl1pPr>
          </a:lstStyle>
          <a:p>
            <a:r>
              <a:rPr lang="hr-HR"/>
              <a:t>Kliknite da biste uredili stil naslova matrice</a:t>
            </a:r>
          </a:p>
        </p:txBody>
      </p:sp>
      <p:sp>
        <p:nvSpPr>
          <p:cNvPr id="3" name="Rezervirano mjesto sadržaja 2">
            <a:extLst>
              <a:ext uri="{FF2B5EF4-FFF2-40B4-BE49-F238E27FC236}">
                <a16:creationId xmlns:a16="http://schemas.microsoft.com/office/drawing/2014/main" id="{CDE1B38E-C61F-4162-BEF8-2D1F3408A4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4" name="Rezervirano mjesto teksta 3">
            <a:extLst>
              <a:ext uri="{FF2B5EF4-FFF2-40B4-BE49-F238E27FC236}">
                <a16:creationId xmlns:a16="http://schemas.microsoft.com/office/drawing/2014/main" id="{805CB7DF-1634-4233-86F2-7AA36D2C3A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r-HR"/>
              <a:t>Uredite stilove teksta matrice</a:t>
            </a:r>
          </a:p>
        </p:txBody>
      </p:sp>
      <p:sp>
        <p:nvSpPr>
          <p:cNvPr id="5" name="Rezervirano mjesto datuma 4">
            <a:extLst>
              <a:ext uri="{FF2B5EF4-FFF2-40B4-BE49-F238E27FC236}">
                <a16:creationId xmlns:a16="http://schemas.microsoft.com/office/drawing/2014/main" id="{FD8CCF68-592E-4973-B04C-64EC759C177B}"/>
              </a:ext>
            </a:extLst>
          </p:cNvPr>
          <p:cNvSpPr>
            <a:spLocks noGrp="1"/>
          </p:cNvSpPr>
          <p:nvPr>
            <p:ph type="dt" sz="half" idx="10"/>
          </p:nvPr>
        </p:nvSpPr>
        <p:spPr/>
        <p:txBody>
          <a:bodyPr/>
          <a:lstStyle/>
          <a:p>
            <a:fld id="{2F1C541F-3958-4ACD-9A42-0DEFED04E85B}" type="datetimeFigureOut">
              <a:rPr lang="hr-HR" smtClean="0"/>
              <a:t>1.9.2021.</a:t>
            </a:fld>
            <a:endParaRPr lang="hr-HR"/>
          </a:p>
        </p:txBody>
      </p:sp>
      <p:sp>
        <p:nvSpPr>
          <p:cNvPr id="6" name="Rezervirano mjesto podnožja 5">
            <a:extLst>
              <a:ext uri="{FF2B5EF4-FFF2-40B4-BE49-F238E27FC236}">
                <a16:creationId xmlns:a16="http://schemas.microsoft.com/office/drawing/2014/main" id="{8DA68B31-02DF-406E-AC7D-302C7C7165C6}"/>
              </a:ext>
            </a:extLst>
          </p:cNvPr>
          <p:cNvSpPr>
            <a:spLocks noGrp="1"/>
          </p:cNvSpPr>
          <p:nvPr>
            <p:ph type="ftr" sz="quarter" idx="11"/>
          </p:nvPr>
        </p:nvSpPr>
        <p:spPr/>
        <p:txBody>
          <a:bodyPr/>
          <a:lstStyle/>
          <a:p>
            <a:endParaRPr lang="hr-HR"/>
          </a:p>
        </p:txBody>
      </p:sp>
      <p:sp>
        <p:nvSpPr>
          <p:cNvPr id="7" name="Rezervirano mjesto broja slajda 6">
            <a:extLst>
              <a:ext uri="{FF2B5EF4-FFF2-40B4-BE49-F238E27FC236}">
                <a16:creationId xmlns:a16="http://schemas.microsoft.com/office/drawing/2014/main" id="{71A17FC2-55A1-48B3-978B-33BD5398B7F5}"/>
              </a:ext>
            </a:extLst>
          </p:cNvPr>
          <p:cNvSpPr>
            <a:spLocks noGrp="1"/>
          </p:cNvSpPr>
          <p:nvPr>
            <p:ph type="sldNum" sz="quarter" idx="12"/>
          </p:nvPr>
        </p:nvSpPr>
        <p:spPr/>
        <p:txBody>
          <a:bodyPr/>
          <a:lstStyle/>
          <a:p>
            <a:fld id="{FA01FEBB-520E-4B38-8A41-A294780F0C44}" type="slidenum">
              <a:rPr lang="hr-HR" smtClean="0"/>
              <a:t>‹#›</a:t>
            </a:fld>
            <a:endParaRPr lang="hr-HR"/>
          </a:p>
        </p:txBody>
      </p:sp>
    </p:spTree>
    <p:extLst>
      <p:ext uri="{BB962C8B-B14F-4D97-AF65-F5344CB8AC3E}">
        <p14:creationId xmlns:p14="http://schemas.microsoft.com/office/powerpoint/2010/main" val="257611330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ika s opisom">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AADC7390-C9D2-4513-A57A-C9A272CADBAE}"/>
              </a:ext>
            </a:extLst>
          </p:cNvPr>
          <p:cNvSpPr>
            <a:spLocks noGrp="1"/>
          </p:cNvSpPr>
          <p:nvPr>
            <p:ph type="title"/>
          </p:nvPr>
        </p:nvSpPr>
        <p:spPr>
          <a:xfrm>
            <a:off x="839788" y="457200"/>
            <a:ext cx="3932237" cy="1600200"/>
          </a:xfrm>
        </p:spPr>
        <p:txBody>
          <a:bodyPr anchor="b"/>
          <a:lstStyle>
            <a:lvl1pPr>
              <a:defRPr sz="3200"/>
            </a:lvl1pPr>
          </a:lstStyle>
          <a:p>
            <a:r>
              <a:rPr lang="hr-HR"/>
              <a:t>Kliknite da biste uredili stil naslova matrice</a:t>
            </a:r>
          </a:p>
        </p:txBody>
      </p:sp>
      <p:sp>
        <p:nvSpPr>
          <p:cNvPr id="3" name="Rezervirano mjesto slike 2">
            <a:extLst>
              <a:ext uri="{FF2B5EF4-FFF2-40B4-BE49-F238E27FC236}">
                <a16:creationId xmlns:a16="http://schemas.microsoft.com/office/drawing/2014/main" id="{B6F32F34-B611-4B3D-B052-D735148E39F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r-HR"/>
          </a:p>
        </p:txBody>
      </p:sp>
      <p:sp>
        <p:nvSpPr>
          <p:cNvPr id="4" name="Rezervirano mjesto teksta 3">
            <a:extLst>
              <a:ext uri="{FF2B5EF4-FFF2-40B4-BE49-F238E27FC236}">
                <a16:creationId xmlns:a16="http://schemas.microsoft.com/office/drawing/2014/main" id="{E161115B-474D-4633-BABE-90D7E32B9C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r-HR"/>
              <a:t>Uredite stilove teksta matrice</a:t>
            </a:r>
          </a:p>
        </p:txBody>
      </p:sp>
      <p:sp>
        <p:nvSpPr>
          <p:cNvPr id="5" name="Rezervirano mjesto datuma 4">
            <a:extLst>
              <a:ext uri="{FF2B5EF4-FFF2-40B4-BE49-F238E27FC236}">
                <a16:creationId xmlns:a16="http://schemas.microsoft.com/office/drawing/2014/main" id="{CD533EC9-5F15-4135-9402-DDB327BA8021}"/>
              </a:ext>
            </a:extLst>
          </p:cNvPr>
          <p:cNvSpPr>
            <a:spLocks noGrp="1"/>
          </p:cNvSpPr>
          <p:nvPr>
            <p:ph type="dt" sz="half" idx="10"/>
          </p:nvPr>
        </p:nvSpPr>
        <p:spPr/>
        <p:txBody>
          <a:bodyPr/>
          <a:lstStyle/>
          <a:p>
            <a:fld id="{2F1C541F-3958-4ACD-9A42-0DEFED04E85B}" type="datetimeFigureOut">
              <a:rPr lang="hr-HR" smtClean="0"/>
              <a:t>1.9.2021.</a:t>
            </a:fld>
            <a:endParaRPr lang="hr-HR"/>
          </a:p>
        </p:txBody>
      </p:sp>
      <p:sp>
        <p:nvSpPr>
          <p:cNvPr id="6" name="Rezervirano mjesto podnožja 5">
            <a:extLst>
              <a:ext uri="{FF2B5EF4-FFF2-40B4-BE49-F238E27FC236}">
                <a16:creationId xmlns:a16="http://schemas.microsoft.com/office/drawing/2014/main" id="{1BE3D81E-FE89-411B-887D-0E513D11D0BB}"/>
              </a:ext>
            </a:extLst>
          </p:cNvPr>
          <p:cNvSpPr>
            <a:spLocks noGrp="1"/>
          </p:cNvSpPr>
          <p:nvPr>
            <p:ph type="ftr" sz="quarter" idx="11"/>
          </p:nvPr>
        </p:nvSpPr>
        <p:spPr/>
        <p:txBody>
          <a:bodyPr/>
          <a:lstStyle/>
          <a:p>
            <a:endParaRPr lang="hr-HR"/>
          </a:p>
        </p:txBody>
      </p:sp>
      <p:sp>
        <p:nvSpPr>
          <p:cNvPr id="7" name="Rezervirano mjesto broja slajda 6">
            <a:extLst>
              <a:ext uri="{FF2B5EF4-FFF2-40B4-BE49-F238E27FC236}">
                <a16:creationId xmlns:a16="http://schemas.microsoft.com/office/drawing/2014/main" id="{4EE1E0C0-36A8-4E85-8FC4-4E07C131D7B6}"/>
              </a:ext>
            </a:extLst>
          </p:cNvPr>
          <p:cNvSpPr>
            <a:spLocks noGrp="1"/>
          </p:cNvSpPr>
          <p:nvPr>
            <p:ph type="sldNum" sz="quarter" idx="12"/>
          </p:nvPr>
        </p:nvSpPr>
        <p:spPr/>
        <p:txBody>
          <a:bodyPr/>
          <a:lstStyle/>
          <a:p>
            <a:fld id="{FA01FEBB-520E-4B38-8A41-A294780F0C44}" type="slidenum">
              <a:rPr lang="hr-HR" smtClean="0"/>
              <a:t>‹#›</a:t>
            </a:fld>
            <a:endParaRPr lang="hr-HR"/>
          </a:p>
        </p:txBody>
      </p:sp>
    </p:spTree>
    <p:extLst>
      <p:ext uri="{BB962C8B-B14F-4D97-AF65-F5344CB8AC3E}">
        <p14:creationId xmlns:p14="http://schemas.microsoft.com/office/powerpoint/2010/main" val="159865685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zervirano mjesto naslova 1">
            <a:extLst>
              <a:ext uri="{FF2B5EF4-FFF2-40B4-BE49-F238E27FC236}">
                <a16:creationId xmlns:a16="http://schemas.microsoft.com/office/drawing/2014/main" id="{83698655-B947-4CE6-9E56-FB3E567E4D4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r-HR"/>
              <a:t>Kliknite da biste uredili stil naslova matrice</a:t>
            </a:r>
          </a:p>
        </p:txBody>
      </p:sp>
      <p:sp>
        <p:nvSpPr>
          <p:cNvPr id="3" name="Rezervirano mjesto teksta 2">
            <a:extLst>
              <a:ext uri="{FF2B5EF4-FFF2-40B4-BE49-F238E27FC236}">
                <a16:creationId xmlns:a16="http://schemas.microsoft.com/office/drawing/2014/main" id="{46C3724C-2207-43DC-BC59-398DCF661DD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4" name="Rezervirano mjesto datuma 3">
            <a:extLst>
              <a:ext uri="{FF2B5EF4-FFF2-40B4-BE49-F238E27FC236}">
                <a16:creationId xmlns:a16="http://schemas.microsoft.com/office/drawing/2014/main" id="{5FB41622-4652-426C-8FBB-EE8B2A3408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1C541F-3958-4ACD-9A42-0DEFED04E85B}" type="datetimeFigureOut">
              <a:rPr lang="hr-HR" smtClean="0"/>
              <a:t>1.9.2021.</a:t>
            </a:fld>
            <a:endParaRPr lang="hr-HR"/>
          </a:p>
        </p:txBody>
      </p:sp>
      <p:sp>
        <p:nvSpPr>
          <p:cNvPr id="5" name="Rezervirano mjesto podnožja 4">
            <a:extLst>
              <a:ext uri="{FF2B5EF4-FFF2-40B4-BE49-F238E27FC236}">
                <a16:creationId xmlns:a16="http://schemas.microsoft.com/office/drawing/2014/main" id="{1A58F2BC-D5C8-49ED-8FB4-D39D29C8143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r-HR"/>
          </a:p>
        </p:txBody>
      </p:sp>
      <p:sp>
        <p:nvSpPr>
          <p:cNvPr id="6" name="Rezervirano mjesto broja slajda 5">
            <a:extLst>
              <a:ext uri="{FF2B5EF4-FFF2-40B4-BE49-F238E27FC236}">
                <a16:creationId xmlns:a16="http://schemas.microsoft.com/office/drawing/2014/main" id="{71F7A62B-11DC-4C81-A486-6B7004460F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01FEBB-520E-4B38-8A41-A294780F0C44}" type="slidenum">
              <a:rPr lang="hr-HR" smtClean="0"/>
              <a:t>‹#›</a:t>
            </a:fld>
            <a:endParaRPr lang="hr-HR"/>
          </a:p>
        </p:txBody>
      </p:sp>
    </p:spTree>
    <p:extLst>
      <p:ext uri="{BB962C8B-B14F-4D97-AF65-F5344CB8AC3E}">
        <p14:creationId xmlns:p14="http://schemas.microsoft.com/office/powerpoint/2010/main" val="16097031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e-sfera.hr/dodatni-digitalni-sadrzaji/ad6bdda6-8715-4891-97c7-fc25b9bcab20/" TargetMode="External"/><Relationship Id="rId1" Type="http://schemas.openxmlformats.org/officeDocument/2006/relationships/slideLayout" Target="../slideLayouts/slideLayout2.xml"/><Relationship Id="rId4" Type="http://schemas.openxmlformats.org/officeDocument/2006/relationships/hyperlink" Target="https://wordwall.net/play/18437/462/844"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2020.igem.org/Team:Paris_Bettencourt/Notebook" TargetMode="External"/><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10.emf"/><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68A4132F-DEC6-4332-A00C-A11AD4519B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Freeform: Shape 42">
            <a:extLst>
              <a:ext uri="{FF2B5EF4-FFF2-40B4-BE49-F238E27FC236}">
                <a16:creationId xmlns:a16="http://schemas.microsoft.com/office/drawing/2014/main" id="{64965EAE-E41A-435F-B993-07E824B6C9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0"/>
            <a:ext cx="7539895" cy="6858000"/>
          </a:xfrm>
          <a:custGeom>
            <a:avLst/>
            <a:gdLst>
              <a:gd name="connsiteX0" fmla="*/ 7539895 w 7539895"/>
              <a:gd name="connsiteY0" fmla="*/ 6858000 h 6858000"/>
              <a:gd name="connsiteX1" fmla="*/ 0 w 7539895"/>
              <a:gd name="connsiteY1" fmla="*/ 6858000 h 6858000"/>
              <a:gd name="connsiteX2" fmla="*/ 0 w 7539895"/>
              <a:gd name="connsiteY2" fmla="*/ 0 h 6858000"/>
              <a:gd name="connsiteX3" fmla="*/ 4363741 w 7539895"/>
              <a:gd name="connsiteY3" fmla="*/ 0 h 6858000"/>
            </a:gdLst>
            <a:ahLst/>
            <a:cxnLst>
              <a:cxn ang="0">
                <a:pos x="connsiteX0" y="connsiteY0"/>
              </a:cxn>
              <a:cxn ang="0">
                <a:pos x="connsiteX1" y="connsiteY1"/>
              </a:cxn>
              <a:cxn ang="0">
                <a:pos x="connsiteX2" y="connsiteY2"/>
              </a:cxn>
              <a:cxn ang="0">
                <a:pos x="connsiteX3" y="connsiteY3"/>
              </a:cxn>
            </a:cxnLst>
            <a:rect l="l" t="t" r="r" b="b"/>
            <a:pathLst>
              <a:path w="7539895" h="6858000">
                <a:moveTo>
                  <a:pt x="7539895" y="6858000"/>
                </a:moveTo>
                <a:lnTo>
                  <a:pt x="0" y="6858000"/>
                </a:lnTo>
                <a:lnTo>
                  <a:pt x="0" y="0"/>
                </a:lnTo>
                <a:lnTo>
                  <a:pt x="4363741" y="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5" name="Freeform: Shape 44">
            <a:extLst>
              <a:ext uri="{FF2B5EF4-FFF2-40B4-BE49-F238E27FC236}">
                <a16:creationId xmlns:a16="http://schemas.microsoft.com/office/drawing/2014/main" id="{152F8994-E6D4-4311-9548-C3607BC436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7092985" cy="6858000"/>
          </a:xfrm>
          <a:custGeom>
            <a:avLst/>
            <a:gdLst>
              <a:gd name="connsiteX0" fmla="*/ 7092985 w 7092985"/>
              <a:gd name="connsiteY0" fmla="*/ 6858000 h 6858000"/>
              <a:gd name="connsiteX1" fmla="*/ 0 w 7092985"/>
              <a:gd name="connsiteY1" fmla="*/ 6858000 h 6858000"/>
              <a:gd name="connsiteX2" fmla="*/ 0 w 7092985"/>
              <a:gd name="connsiteY2" fmla="*/ 0 h 6858000"/>
              <a:gd name="connsiteX3" fmla="*/ 3916831 w 7092985"/>
              <a:gd name="connsiteY3" fmla="*/ 0 h 6858000"/>
            </a:gdLst>
            <a:ahLst/>
            <a:cxnLst>
              <a:cxn ang="0">
                <a:pos x="connsiteX0" y="connsiteY0"/>
              </a:cxn>
              <a:cxn ang="0">
                <a:pos x="connsiteX1" y="connsiteY1"/>
              </a:cxn>
              <a:cxn ang="0">
                <a:pos x="connsiteX2" y="connsiteY2"/>
              </a:cxn>
              <a:cxn ang="0">
                <a:pos x="connsiteX3" y="connsiteY3"/>
              </a:cxn>
            </a:cxnLst>
            <a:rect l="l" t="t" r="r" b="b"/>
            <a:pathLst>
              <a:path w="7092985" h="6858000">
                <a:moveTo>
                  <a:pt x="7092985" y="6858000"/>
                </a:moveTo>
                <a:lnTo>
                  <a:pt x="0" y="6858000"/>
                </a:lnTo>
                <a:lnTo>
                  <a:pt x="0" y="0"/>
                </a:lnTo>
                <a:lnTo>
                  <a:pt x="3916831" y="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D896045-540C-4474-B698-188DB7FAFA91}"/>
              </a:ext>
            </a:extLst>
          </p:cNvPr>
          <p:cNvSpPr>
            <a:spLocks noGrp="1"/>
          </p:cNvSpPr>
          <p:nvPr>
            <p:ph type="title"/>
          </p:nvPr>
        </p:nvSpPr>
        <p:spPr>
          <a:xfrm>
            <a:off x="838199" y="365125"/>
            <a:ext cx="5529943" cy="1325563"/>
          </a:xfrm>
        </p:spPr>
        <p:txBody>
          <a:bodyPr vert="horz" lIns="91440" tIns="45720" rIns="91440" bIns="45720" rtlCol="0" anchor="ctr">
            <a:normAutofit/>
          </a:bodyPr>
          <a:lstStyle/>
          <a:p>
            <a:r>
              <a:rPr lang="en-US" sz="2800" dirty="0"/>
              <a:t>Unit 1: </a:t>
            </a:r>
            <a:r>
              <a:rPr lang="hr-HR" sz="2800" dirty="0" err="1"/>
              <a:t>Lesson</a:t>
            </a:r>
            <a:r>
              <a:rPr lang="hr-HR" sz="2800" dirty="0"/>
              <a:t> 1</a:t>
            </a:r>
            <a:br>
              <a:rPr lang="en-US" sz="2800" dirty="0"/>
            </a:br>
            <a:br>
              <a:rPr lang="en-US" sz="2800" dirty="0"/>
            </a:br>
            <a:r>
              <a:rPr lang="en-US" sz="2800" dirty="0"/>
              <a:t>T</a:t>
            </a:r>
            <a:r>
              <a:rPr lang="hr-HR" sz="2800" dirty="0" err="1"/>
              <a:t>wo</a:t>
            </a:r>
            <a:r>
              <a:rPr lang="hr-HR" sz="2800" dirty="0"/>
              <a:t> </a:t>
            </a:r>
            <a:r>
              <a:rPr lang="hr-HR" sz="2800" dirty="0" err="1"/>
              <a:t>peas</a:t>
            </a:r>
            <a:r>
              <a:rPr lang="hr-HR" sz="2800" dirty="0"/>
              <a:t> </a:t>
            </a:r>
            <a:r>
              <a:rPr lang="hr-HR" sz="2800" dirty="0" err="1"/>
              <a:t>in</a:t>
            </a:r>
            <a:r>
              <a:rPr lang="hr-HR" sz="2800" dirty="0"/>
              <a:t> a pod</a:t>
            </a:r>
            <a:endParaRPr lang="en-US" sz="2800" dirty="0"/>
          </a:p>
        </p:txBody>
      </p:sp>
      <p:sp>
        <p:nvSpPr>
          <p:cNvPr id="10" name="TextBox 9">
            <a:extLst>
              <a:ext uri="{FF2B5EF4-FFF2-40B4-BE49-F238E27FC236}">
                <a16:creationId xmlns:a16="http://schemas.microsoft.com/office/drawing/2014/main" id="{B31DF726-47E0-4EC3-AB65-9DB957377ABC}"/>
              </a:ext>
            </a:extLst>
          </p:cNvPr>
          <p:cNvSpPr txBox="1"/>
          <p:nvPr/>
        </p:nvSpPr>
        <p:spPr>
          <a:xfrm>
            <a:off x="838199" y="1825625"/>
            <a:ext cx="4142091" cy="3399518"/>
          </a:xfrm>
          <a:prstGeom prst="rect">
            <a:avLst/>
          </a:prstGeom>
        </p:spPr>
        <p:txBody>
          <a:bodyPr vert="horz" lIns="91440" tIns="45720" rIns="91440" bIns="45720" rtlCol="0">
            <a:normAutofit/>
          </a:bodyPr>
          <a:lstStyle/>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U </a:t>
            </a:r>
            <a:r>
              <a:rPr kumimoji="0" lang="en-US" sz="2000" b="0" i="0" u="none" strike="noStrike" kern="1200" cap="none" spc="0" normalizeH="0" baseline="0" noProof="0" dirty="0" err="1">
                <a:ln>
                  <a:noFill/>
                </a:ln>
                <a:solidFill>
                  <a:prstClr val="white"/>
                </a:solidFill>
                <a:effectLst/>
                <a:uLnTx/>
                <a:uFillTx/>
                <a:latin typeface="Calibri" panose="020F0502020204030204"/>
                <a:ea typeface="+mn-ea"/>
                <a:cs typeface="+mn-cs"/>
              </a:rPr>
              <a:t>ovoj</a:t>
            </a: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US" sz="2000" b="0" i="0" u="none" strike="noStrike" kern="1200" cap="none" spc="0" normalizeH="0" baseline="0" noProof="0" dirty="0" err="1">
                <a:ln>
                  <a:noFill/>
                </a:ln>
                <a:solidFill>
                  <a:prstClr val="white"/>
                </a:solidFill>
                <a:effectLst/>
                <a:uLnTx/>
                <a:uFillTx/>
                <a:latin typeface="Calibri" panose="020F0502020204030204"/>
                <a:ea typeface="+mn-ea"/>
                <a:cs typeface="+mn-cs"/>
              </a:rPr>
              <a:t>ćeš</a:t>
            </a: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US" sz="2000" b="0" i="0" u="none" strike="noStrike" kern="1200" cap="none" spc="0" normalizeH="0" baseline="0" noProof="0" dirty="0" err="1">
                <a:ln>
                  <a:noFill/>
                </a:ln>
                <a:solidFill>
                  <a:prstClr val="white"/>
                </a:solidFill>
                <a:effectLst/>
                <a:uLnTx/>
                <a:uFillTx/>
                <a:latin typeface="Calibri" panose="020F0502020204030204"/>
                <a:ea typeface="+mn-ea"/>
                <a:cs typeface="+mn-cs"/>
              </a:rPr>
              <a:t>lekciji</a:t>
            </a: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 </a:t>
            </a:r>
            <a:r>
              <a:rPr lang="hr-HR" sz="2000" dirty="0">
                <a:solidFill>
                  <a:prstClr val="white"/>
                </a:solidFill>
                <a:latin typeface="Calibri" panose="020F0502020204030204"/>
              </a:rPr>
              <a:t>ponoviti izraze za opis obitelji, naučiti nekoliko izraza na australskom jeziku te izraziti mišljenje o muško-ženskom prijateljstvu</a:t>
            </a: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pic>
        <p:nvPicPr>
          <p:cNvPr id="4" name="Content Placeholder 3">
            <a:extLst>
              <a:ext uri="{FF2B5EF4-FFF2-40B4-BE49-F238E27FC236}">
                <a16:creationId xmlns:a16="http://schemas.microsoft.com/office/drawing/2014/main" id="{5A7D4603-C1D1-449D-AF5B-D4A5A91E7B29}"/>
              </a:ext>
            </a:extLst>
          </p:cNvPr>
          <p:cNvPicPr>
            <a:picLocks noGrp="1" noChangeAspect="1"/>
          </p:cNvPicPr>
          <p:nvPr>
            <p:ph idx="1"/>
          </p:nvPr>
        </p:nvPicPr>
        <p:blipFill>
          <a:blip r:embed="rId2"/>
          <a:stretch>
            <a:fillRect/>
          </a:stretch>
        </p:blipFill>
        <p:spPr>
          <a:xfrm>
            <a:off x="7979093" y="394546"/>
            <a:ext cx="3936488" cy="738092"/>
          </a:xfrm>
          <a:prstGeom prst="rect">
            <a:avLst/>
          </a:prstGeom>
        </p:spPr>
      </p:pic>
      <p:pic>
        <p:nvPicPr>
          <p:cNvPr id="7" name="Picture 6">
            <a:extLst>
              <a:ext uri="{FF2B5EF4-FFF2-40B4-BE49-F238E27FC236}">
                <a16:creationId xmlns:a16="http://schemas.microsoft.com/office/drawing/2014/main" id="{67EEA301-4B8B-40FE-BAA0-FCBC412AEBFD}"/>
              </a:ext>
            </a:extLst>
          </p:cNvPr>
          <p:cNvPicPr>
            <a:picLocks noChangeAspect="1"/>
          </p:cNvPicPr>
          <p:nvPr/>
        </p:nvPicPr>
        <p:blipFill rotWithShape="1">
          <a:blip r:embed="rId3"/>
          <a:srcRect l="51437" b="2232"/>
          <a:stretch/>
        </p:blipFill>
        <p:spPr>
          <a:xfrm>
            <a:off x="7928136" y="1527184"/>
            <a:ext cx="3987445" cy="5148362"/>
          </a:xfrm>
          <a:prstGeom prst="rect">
            <a:avLst/>
          </a:prstGeom>
        </p:spPr>
      </p:pic>
    </p:spTree>
    <p:extLst>
      <p:ext uri="{BB962C8B-B14F-4D97-AF65-F5344CB8AC3E}">
        <p14:creationId xmlns:p14="http://schemas.microsoft.com/office/powerpoint/2010/main" val="362696451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4B178FB-6BFC-4D78-8D1C-6E15F9AAD02A}"/>
              </a:ext>
            </a:extLst>
          </p:cNvPr>
          <p:cNvSpPr>
            <a:spLocks noGrp="1"/>
          </p:cNvSpPr>
          <p:nvPr>
            <p:ph idx="1"/>
          </p:nvPr>
        </p:nvSpPr>
        <p:spPr>
          <a:xfrm>
            <a:off x="7341833" y="254224"/>
            <a:ext cx="4269142" cy="6260875"/>
          </a:xfrm>
        </p:spPr>
        <p:txBody>
          <a:bodyPr/>
          <a:lstStyle/>
          <a:p>
            <a:r>
              <a:rPr lang="hr-HR" b="1" dirty="0" err="1"/>
              <a:t>Task</a:t>
            </a:r>
            <a:r>
              <a:rPr lang="hr-HR" b="1" dirty="0"/>
              <a:t> 4: </a:t>
            </a:r>
            <a:r>
              <a:rPr lang="hr-HR" b="1" dirty="0" err="1"/>
              <a:t>Answer</a:t>
            </a:r>
            <a:r>
              <a:rPr lang="hr-HR" b="1" dirty="0"/>
              <a:t> </a:t>
            </a:r>
            <a:r>
              <a:rPr lang="hr-HR" b="1" dirty="0" err="1"/>
              <a:t>the</a:t>
            </a:r>
            <a:r>
              <a:rPr lang="hr-HR" b="1" dirty="0"/>
              <a:t> </a:t>
            </a:r>
            <a:r>
              <a:rPr lang="hr-HR" b="1" dirty="0" err="1"/>
              <a:t>questions</a:t>
            </a:r>
            <a:r>
              <a:rPr lang="hr-HR" b="1" dirty="0"/>
              <a:t>. </a:t>
            </a:r>
            <a:r>
              <a:rPr lang="hr-HR" i="1" dirty="0"/>
              <a:t>Odgovori točno na sva pitanja u 4. zadatku punom rečenicom.</a:t>
            </a:r>
          </a:p>
          <a:p>
            <a:endParaRPr lang="hr-HR" b="1" i="1" dirty="0"/>
          </a:p>
          <a:p>
            <a:r>
              <a:rPr lang="hr-HR" b="1" dirty="0" err="1"/>
              <a:t>Task</a:t>
            </a:r>
            <a:r>
              <a:rPr lang="hr-HR" b="1" dirty="0"/>
              <a:t> 6: </a:t>
            </a:r>
            <a:r>
              <a:rPr lang="hr-HR" b="1" dirty="0" err="1"/>
              <a:t>Solve</a:t>
            </a:r>
            <a:r>
              <a:rPr lang="hr-HR" b="1" dirty="0"/>
              <a:t> </a:t>
            </a:r>
            <a:r>
              <a:rPr lang="hr-HR" b="1" dirty="0" err="1"/>
              <a:t>the</a:t>
            </a:r>
            <a:r>
              <a:rPr lang="hr-HR" b="1" dirty="0"/>
              <a:t> </a:t>
            </a:r>
            <a:r>
              <a:rPr lang="hr-HR" b="1" dirty="0" err="1"/>
              <a:t>riddles</a:t>
            </a:r>
            <a:r>
              <a:rPr lang="hr-HR" b="1" dirty="0"/>
              <a:t>. </a:t>
            </a:r>
            <a:r>
              <a:rPr lang="hr-HR" i="1" dirty="0"/>
              <a:t>Riješi zagonetke u 6. zadatku. </a:t>
            </a:r>
            <a:endParaRPr lang="en-US" b="1" dirty="0"/>
          </a:p>
        </p:txBody>
      </p:sp>
      <p:pic>
        <p:nvPicPr>
          <p:cNvPr id="5" name="Picture 4">
            <a:extLst>
              <a:ext uri="{FF2B5EF4-FFF2-40B4-BE49-F238E27FC236}">
                <a16:creationId xmlns:a16="http://schemas.microsoft.com/office/drawing/2014/main" id="{C4BC7074-1B9C-4D21-ABE9-35A09763C0F2}"/>
              </a:ext>
            </a:extLst>
          </p:cNvPr>
          <p:cNvPicPr>
            <a:picLocks noChangeAspect="1"/>
          </p:cNvPicPr>
          <p:nvPr/>
        </p:nvPicPr>
        <p:blipFill>
          <a:blip r:embed="rId2"/>
          <a:stretch>
            <a:fillRect/>
          </a:stretch>
        </p:blipFill>
        <p:spPr>
          <a:xfrm>
            <a:off x="98321" y="327369"/>
            <a:ext cx="7025764" cy="6327550"/>
          </a:xfrm>
          <a:prstGeom prst="rect">
            <a:avLst/>
          </a:prstGeom>
          <a:ln w="57150">
            <a:solidFill>
              <a:srgbClr val="FF0000"/>
            </a:solidFill>
          </a:ln>
        </p:spPr>
      </p:pic>
      <p:sp>
        <p:nvSpPr>
          <p:cNvPr id="6" name="TextBox 5">
            <a:extLst>
              <a:ext uri="{FF2B5EF4-FFF2-40B4-BE49-F238E27FC236}">
                <a16:creationId xmlns:a16="http://schemas.microsoft.com/office/drawing/2014/main" id="{5C786516-7998-4E60-97B7-CF2BE8D69761}"/>
              </a:ext>
            </a:extLst>
          </p:cNvPr>
          <p:cNvSpPr txBox="1"/>
          <p:nvPr/>
        </p:nvSpPr>
        <p:spPr>
          <a:xfrm>
            <a:off x="1402672" y="5903650"/>
            <a:ext cx="346229" cy="369332"/>
          </a:xfrm>
          <a:prstGeom prst="rect">
            <a:avLst/>
          </a:prstGeom>
          <a:noFill/>
        </p:spPr>
        <p:txBody>
          <a:bodyPr wrap="square" rtlCol="0">
            <a:spAutoFit/>
          </a:bodyPr>
          <a:lstStyle/>
          <a:p>
            <a:r>
              <a:rPr lang="hr-HR" i="1" dirty="0">
                <a:solidFill>
                  <a:srgbClr val="FF0000"/>
                </a:solidFill>
              </a:rPr>
              <a:t>4</a:t>
            </a:r>
            <a:endParaRPr lang="en-US" i="1" dirty="0">
              <a:solidFill>
                <a:srgbClr val="FF0000"/>
              </a:solidFill>
            </a:endParaRPr>
          </a:p>
        </p:txBody>
      </p:sp>
      <p:sp>
        <p:nvSpPr>
          <p:cNvPr id="7" name="TextBox 6">
            <a:extLst>
              <a:ext uri="{FF2B5EF4-FFF2-40B4-BE49-F238E27FC236}">
                <a16:creationId xmlns:a16="http://schemas.microsoft.com/office/drawing/2014/main" id="{EA0E2FA6-E452-41A7-B2C7-6DF3B8FC9A1A}"/>
              </a:ext>
            </a:extLst>
          </p:cNvPr>
          <p:cNvSpPr txBox="1"/>
          <p:nvPr/>
        </p:nvSpPr>
        <p:spPr>
          <a:xfrm>
            <a:off x="2965142" y="4802820"/>
            <a:ext cx="905522" cy="369332"/>
          </a:xfrm>
          <a:prstGeom prst="rect">
            <a:avLst/>
          </a:prstGeom>
          <a:noFill/>
        </p:spPr>
        <p:txBody>
          <a:bodyPr wrap="square" rtlCol="0">
            <a:spAutoFit/>
          </a:bodyPr>
          <a:lstStyle/>
          <a:p>
            <a:r>
              <a:rPr lang="hr-HR" i="1" dirty="0">
                <a:solidFill>
                  <a:srgbClr val="FF0000"/>
                </a:solidFill>
              </a:rPr>
              <a:t>Alison</a:t>
            </a:r>
            <a:endParaRPr lang="en-US" i="1" dirty="0">
              <a:solidFill>
                <a:srgbClr val="FF0000"/>
              </a:solidFill>
            </a:endParaRPr>
          </a:p>
        </p:txBody>
      </p:sp>
      <p:sp>
        <p:nvSpPr>
          <p:cNvPr id="8" name="TextBox 7">
            <a:extLst>
              <a:ext uri="{FF2B5EF4-FFF2-40B4-BE49-F238E27FC236}">
                <a16:creationId xmlns:a16="http://schemas.microsoft.com/office/drawing/2014/main" id="{DBCA679A-D84D-4B05-AB44-1DCC82983B28}"/>
              </a:ext>
            </a:extLst>
          </p:cNvPr>
          <p:cNvSpPr txBox="1"/>
          <p:nvPr/>
        </p:nvSpPr>
        <p:spPr>
          <a:xfrm>
            <a:off x="4988144" y="5945856"/>
            <a:ext cx="2593386" cy="584775"/>
          </a:xfrm>
          <a:prstGeom prst="rect">
            <a:avLst/>
          </a:prstGeom>
          <a:noFill/>
        </p:spPr>
        <p:txBody>
          <a:bodyPr wrap="square" rtlCol="0">
            <a:spAutoFit/>
          </a:bodyPr>
          <a:lstStyle/>
          <a:p>
            <a:r>
              <a:rPr lang="hr-HR" sz="1600" i="1" dirty="0" err="1">
                <a:solidFill>
                  <a:srgbClr val="FF0000"/>
                </a:solidFill>
              </a:rPr>
              <a:t>three</a:t>
            </a:r>
            <a:r>
              <a:rPr lang="hr-HR" sz="1600" i="1" dirty="0">
                <a:solidFill>
                  <a:srgbClr val="FF0000"/>
                </a:solidFill>
              </a:rPr>
              <a:t> </a:t>
            </a:r>
            <a:r>
              <a:rPr lang="hr-HR" sz="1600" i="1" dirty="0" err="1">
                <a:solidFill>
                  <a:srgbClr val="FF0000"/>
                </a:solidFill>
              </a:rPr>
              <a:t>people</a:t>
            </a:r>
            <a:r>
              <a:rPr lang="hr-HR" sz="1600" i="1" dirty="0">
                <a:solidFill>
                  <a:srgbClr val="FF0000"/>
                </a:solidFill>
              </a:rPr>
              <a:t>: a </a:t>
            </a:r>
            <a:r>
              <a:rPr lang="hr-HR" sz="1600" i="1" dirty="0" err="1">
                <a:solidFill>
                  <a:srgbClr val="FF0000"/>
                </a:solidFill>
              </a:rPr>
              <a:t>son</a:t>
            </a:r>
            <a:r>
              <a:rPr lang="hr-HR" sz="1600" i="1" dirty="0">
                <a:solidFill>
                  <a:srgbClr val="FF0000"/>
                </a:solidFill>
              </a:rPr>
              <a:t>, a </a:t>
            </a:r>
            <a:r>
              <a:rPr lang="hr-HR" sz="1600" i="1" dirty="0" err="1">
                <a:solidFill>
                  <a:srgbClr val="FF0000"/>
                </a:solidFill>
              </a:rPr>
              <a:t>father</a:t>
            </a:r>
            <a:r>
              <a:rPr lang="hr-HR" sz="1600" i="1" dirty="0">
                <a:solidFill>
                  <a:srgbClr val="FF0000"/>
                </a:solidFill>
              </a:rPr>
              <a:t> </a:t>
            </a:r>
            <a:r>
              <a:rPr lang="hr-HR" sz="1600" i="1" dirty="0" err="1">
                <a:solidFill>
                  <a:srgbClr val="FF0000"/>
                </a:solidFill>
              </a:rPr>
              <a:t>and</a:t>
            </a:r>
            <a:r>
              <a:rPr lang="hr-HR" sz="1600" i="1" dirty="0">
                <a:solidFill>
                  <a:srgbClr val="FF0000"/>
                </a:solidFill>
              </a:rPr>
              <a:t> a </a:t>
            </a:r>
            <a:r>
              <a:rPr lang="hr-HR" sz="1600" i="1" dirty="0" err="1">
                <a:solidFill>
                  <a:srgbClr val="FF0000"/>
                </a:solidFill>
              </a:rPr>
              <a:t>grandfather</a:t>
            </a:r>
            <a:endParaRPr lang="en-US" sz="1600" i="1" dirty="0">
              <a:solidFill>
                <a:srgbClr val="FF0000"/>
              </a:solidFill>
            </a:endParaRPr>
          </a:p>
        </p:txBody>
      </p:sp>
      <p:sp>
        <p:nvSpPr>
          <p:cNvPr id="9" name="TextBox 8">
            <a:extLst>
              <a:ext uri="{FF2B5EF4-FFF2-40B4-BE49-F238E27FC236}">
                <a16:creationId xmlns:a16="http://schemas.microsoft.com/office/drawing/2014/main" id="{D0BB3692-EBEC-4CFD-B06E-49B44A39062F}"/>
              </a:ext>
            </a:extLst>
          </p:cNvPr>
          <p:cNvSpPr txBox="1"/>
          <p:nvPr/>
        </p:nvSpPr>
        <p:spPr>
          <a:xfrm>
            <a:off x="3234431" y="5903365"/>
            <a:ext cx="905522" cy="369332"/>
          </a:xfrm>
          <a:prstGeom prst="rect">
            <a:avLst/>
          </a:prstGeom>
          <a:noFill/>
        </p:spPr>
        <p:txBody>
          <a:bodyPr wrap="square" rtlCol="0">
            <a:spAutoFit/>
          </a:bodyPr>
          <a:lstStyle/>
          <a:p>
            <a:r>
              <a:rPr lang="hr-HR" i="1" dirty="0" err="1">
                <a:solidFill>
                  <a:srgbClr val="FF0000"/>
                </a:solidFill>
              </a:rPr>
              <a:t>mother</a:t>
            </a:r>
            <a:endParaRPr lang="en-US" i="1" dirty="0">
              <a:solidFill>
                <a:srgbClr val="FF0000"/>
              </a:solidFill>
            </a:endParaRPr>
          </a:p>
        </p:txBody>
      </p:sp>
    </p:spTree>
    <p:extLst>
      <p:ext uri="{BB962C8B-B14F-4D97-AF65-F5344CB8AC3E}">
        <p14:creationId xmlns:p14="http://schemas.microsoft.com/office/powerpoint/2010/main" val="116675558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descr="Vidi izvornu sliku">
            <a:hlinkClick r:id="rId2"/>
            <a:extLst>
              <a:ext uri="{FF2B5EF4-FFF2-40B4-BE49-F238E27FC236}">
                <a16:creationId xmlns:a16="http://schemas.microsoft.com/office/drawing/2014/main" id="{7EB574C3-BBFC-4298-9349-DA1B4B4EE8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0627" y="1240084"/>
            <a:ext cx="3810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18" name="Rezervirano mjesto sadržaja 2">
            <a:extLst>
              <a:ext uri="{FF2B5EF4-FFF2-40B4-BE49-F238E27FC236}">
                <a16:creationId xmlns:a16="http://schemas.microsoft.com/office/drawing/2014/main" id="{8619A0A9-4971-4637-BA0B-39A4F5D24D27}"/>
              </a:ext>
            </a:extLst>
          </p:cNvPr>
          <p:cNvSpPr txBox="1">
            <a:spLocks/>
          </p:cNvSpPr>
          <p:nvPr/>
        </p:nvSpPr>
        <p:spPr>
          <a:xfrm>
            <a:off x="183419" y="2680364"/>
            <a:ext cx="11824416" cy="19050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hr-HR" sz="2000" b="0" i="1" u="none" strike="noStrike" kern="1200" cap="none" spc="0" normalizeH="0" baseline="0" noProof="0" dirty="0">
                <a:ln>
                  <a:noFill/>
                </a:ln>
                <a:solidFill>
                  <a:prstClr val="black"/>
                </a:solidFill>
                <a:effectLst/>
                <a:uLnTx/>
                <a:uFillTx/>
                <a:latin typeface="Calibri" panose="020F0502020204030204"/>
                <a:ea typeface="+mn-ea"/>
                <a:cs typeface="+mn-cs"/>
              </a:rPr>
              <a:t>Otvori sljedeću poveznicu, te odaberi </a:t>
            </a:r>
            <a:r>
              <a:rPr kumimoji="0" lang="hr-HR" sz="2000" b="1" i="0" u="none" strike="noStrike" kern="1200" cap="none" spc="0" normalizeH="0" baseline="0" noProof="0" dirty="0">
                <a:ln>
                  <a:noFill/>
                </a:ln>
                <a:solidFill>
                  <a:prstClr val="black"/>
                </a:solidFill>
                <a:effectLst/>
                <a:uLnTx/>
                <a:uFillTx/>
                <a:latin typeface="Calibri" panose="020F0502020204030204"/>
                <a:ea typeface="+mn-ea"/>
                <a:cs typeface="+mn-cs"/>
              </a:rPr>
              <a:t>PLAY AND LEARN</a:t>
            </a:r>
            <a:r>
              <a:rPr kumimoji="0" lang="hr-HR" sz="2000" b="0" i="1" u="none" strike="noStrike" kern="1200" cap="none" spc="0" normalizeH="0" baseline="0" noProof="0" dirty="0">
                <a:ln>
                  <a:noFill/>
                </a:ln>
                <a:solidFill>
                  <a:prstClr val="black"/>
                </a:solidFill>
                <a:effectLst/>
                <a:uLnTx/>
                <a:uFillTx/>
                <a:latin typeface="Calibri" panose="020F0502020204030204"/>
                <a:ea typeface="+mn-ea"/>
                <a:cs typeface="+mn-cs"/>
              </a:rPr>
              <a:t>!</a:t>
            </a:r>
          </a:p>
          <a:p>
            <a:pPr marL="0" lvl="0" indent="0" algn="ctr">
              <a:buNone/>
              <a:defRPr/>
            </a:pPr>
            <a:r>
              <a:rPr lang="hr-HR" sz="2000" dirty="0">
                <a:solidFill>
                  <a:prstClr val="black"/>
                </a:solidFill>
                <a:hlinkClick r:id="rId4"/>
              </a:rPr>
              <a:t>https://wordwall.net/play/18437/462/844</a:t>
            </a:r>
            <a:endParaRPr lang="hr-HR" sz="2000" dirty="0">
              <a:solidFill>
                <a:prstClr val="black"/>
              </a:solidFill>
            </a:endParaRPr>
          </a:p>
          <a:p>
            <a:pPr marL="0" lvl="0" indent="0" algn="ctr">
              <a:buNone/>
              <a:defRPr/>
            </a:pPr>
            <a:endParaRPr kumimoji="0" lang="hr-HR"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hr-HR" sz="2000" b="0" i="1"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89464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F6C47DC-21B6-4874-8B4A-6701FDCBC278}"/>
              </a:ext>
            </a:extLst>
          </p:cNvPr>
          <p:cNvSpPr>
            <a:spLocks noGrp="1"/>
          </p:cNvSpPr>
          <p:nvPr>
            <p:ph idx="1"/>
          </p:nvPr>
        </p:nvSpPr>
        <p:spPr>
          <a:xfrm>
            <a:off x="5245706" y="0"/>
            <a:ext cx="6812944" cy="3762375"/>
          </a:xfrm>
        </p:spPr>
        <p:txBody>
          <a:bodyPr/>
          <a:lstStyle/>
          <a:p>
            <a:r>
              <a:rPr lang="hr-HR" b="1" dirty="0"/>
              <a:t>Open </a:t>
            </a:r>
            <a:r>
              <a:rPr lang="hr-HR" b="1" dirty="0" err="1"/>
              <a:t>your</a:t>
            </a:r>
            <a:r>
              <a:rPr lang="hr-HR" b="1" dirty="0"/>
              <a:t> </a:t>
            </a:r>
            <a:r>
              <a:rPr lang="hr-HR" b="1" dirty="0" err="1"/>
              <a:t>book</a:t>
            </a:r>
            <a:r>
              <a:rPr lang="hr-HR" b="1" dirty="0"/>
              <a:t>, </a:t>
            </a:r>
            <a:r>
              <a:rPr lang="hr-HR" b="1" dirty="0" err="1"/>
              <a:t>page</a:t>
            </a:r>
            <a:r>
              <a:rPr lang="hr-HR" b="1" dirty="0"/>
              <a:t> 12.</a:t>
            </a:r>
          </a:p>
          <a:p>
            <a:r>
              <a:rPr lang="hr-HR" b="1" dirty="0" err="1"/>
              <a:t>Task</a:t>
            </a:r>
            <a:r>
              <a:rPr lang="hr-HR" b="1" dirty="0"/>
              <a:t> 1: </a:t>
            </a:r>
            <a:r>
              <a:rPr lang="hr-HR" b="1" dirty="0" err="1"/>
              <a:t>Have</a:t>
            </a:r>
            <a:r>
              <a:rPr lang="hr-HR" b="1" dirty="0"/>
              <a:t> </a:t>
            </a:r>
            <a:r>
              <a:rPr lang="hr-HR" b="1" dirty="0" err="1"/>
              <a:t>you</a:t>
            </a:r>
            <a:r>
              <a:rPr lang="hr-HR" b="1" dirty="0"/>
              <a:t> </a:t>
            </a:r>
            <a:r>
              <a:rPr lang="hr-HR" b="1" dirty="0" err="1"/>
              <a:t>got</a:t>
            </a:r>
            <a:r>
              <a:rPr lang="hr-HR" b="1" dirty="0"/>
              <a:t> a </a:t>
            </a:r>
            <a:r>
              <a:rPr lang="hr-HR" b="1" dirty="0" err="1"/>
              <a:t>lot</a:t>
            </a:r>
            <a:r>
              <a:rPr lang="hr-HR" b="1" dirty="0"/>
              <a:t> </a:t>
            </a:r>
            <a:r>
              <a:rPr lang="hr-HR" b="1" dirty="0" err="1"/>
              <a:t>of</a:t>
            </a:r>
            <a:r>
              <a:rPr lang="hr-HR" b="1" dirty="0"/>
              <a:t> </a:t>
            </a:r>
            <a:r>
              <a:rPr lang="hr-HR" b="1" dirty="0" err="1"/>
              <a:t>friends</a:t>
            </a:r>
            <a:r>
              <a:rPr lang="hr-HR" b="1" dirty="0"/>
              <a:t>? Are </a:t>
            </a:r>
            <a:r>
              <a:rPr lang="hr-HR" b="1" dirty="0" err="1"/>
              <a:t>they</a:t>
            </a:r>
            <a:r>
              <a:rPr lang="hr-HR" b="1" dirty="0"/>
              <a:t> </a:t>
            </a:r>
            <a:r>
              <a:rPr lang="hr-HR" b="1" dirty="0" err="1"/>
              <a:t>girls</a:t>
            </a:r>
            <a:r>
              <a:rPr lang="hr-HR" b="1" dirty="0"/>
              <a:t> </a:t>
            </a:r>
            <a:r>
              <a:rPr lang="hr-HR" b="1" dirty="0" err="1"/>
              <a:t>or</a:t>
            </a:r>
            <a:r>
              <a:rPr lang="hr-HR" b="1" dirty="0"/>
              <a:t> </a:t>
            </a:r>
            <a:r>
              <a:rPr lang="hr-HR" b="1" dirty="0" err="1"/>
              <a:t>boys</a:t>
            </a:r>
            <a:r>
              <a:rPr lang="hr-HR" b="1" dirty="0"/>
              <a:t> </a:t>
            </a:r>
            <a:r>
              <a:rPr lang="hr-HR" b="1" dirty="0" err="1"/>
              <a:t>only</a:t>
            </a:r>
            <a:r>
              <a:rPr lang="hr-HR" b="1" dirty="0"/>
              <a:t>? </a:t>
            </a:r>
            <a:r>
              <a:rPr lang="hr-HR" b="1" dirty="0" err="1"/>
              <a:t>Can</a:t>
            </a:r>
            <a:r>
              <a:rPr lang="hr-HR" b="1" dirty="0"/>
              <a:t> </a:t>
            </a:r>
            <a:r>
              <a:rPr lang="hr-HR" b="1" dirty="0" err="1"/>
              <a:t>boys</a:t>
            </a:r>
            <a:r>
              <a:rPr lang="hr-HR" b="1" dirty="0"/>
              <a:t> </a:t>
            </a:r>
            <a:r>
              <a:rPr lang="hr-HR" b="1" dirty="0" err="1"/>
              <a:t>and</a:t>
            </a:r>
            <a:r>
              <a:rPr lang="hr-HR" b="1" dirty="0"/>
              <a:t> </a:t>
            </a:r>
            <a:r>
              <a:rPr lang="hr-HR" b="1" dirty="0" err="1"/>
              <a:t>girls</a:t>
            </a:r>
            <a:r>
              <a:rPr lang="hr-HR" b="1" dirty="0"/>
              <a:t> </a:t>
            </a:r>
            <a:r>
              <a:rPr lang="hr-HR" b="1" dirty="0" err="1"/>
              <a:t>be</a:t>
            </a:r>
            <a:r>
              <a:rPr lang="hr-HR" b="1" dirty="0"/>
              <a:t> </a:t>
            </a:r>
            <a:r>
              <a:rPr lang="hr-HR" b="1" dirty="0" err="1"/>
              <a:t>friends</a:t>
            </a:r>
            <a:r>
              <a:rPr lang="hr-HR" b="1" dirty="0"/>
              <a:t>? </a:t>
            </a:r>
            <a:r>
              <a:rPr lang="hr-HR" i="1" dirty="0"/>
              <a:t>Za početak, razmisli i daj odgovor na sljedeća pitanja: Imaš li puno prijatelja? Jesu li tvoji prijatelji samo djevojčice ili samo dječaci? Mogu li djevojčice i dječaci biti prijatelji?</a:t>
            </a:r>
            <a:r>
              <a:rPr lang="hr-HR" b="1" dirty="0"/>
              <a:t> </a:t>
            </a:r>
            <a:endParaRPr lang="en-US" b="1" dirty="0"/>
          </a:p>
        </p:txBody>
      </p:sp>
      <p:pic>
        <p:nvPicPr>
          <p:cNvPr id="7" name="Picture 6">
            <a:extLst>
              <a:ext uri="{FF2B5EF4-FFF2-40B4-BE49-F238E27FC236}">
                <a16:creationId xmlns:a16="http://schemas.microsoft.com/office/drawing/2014/main" id="{A6C1D667-EC95-426F-84E3-F007D81C5FB0}"/>
              </a:ext>
            </a:extLst>
          </p:cNvPr>
          <p:cNvPicPr>
            <a:picLocks noChangeAspect="1"/>
          </p:cNvPicPr>
          <p:nvPr/>
        </p:nvPicPr>
        <p:blipFill>
          <a:blip r:embed="rId2"/>
          <a:stretch>
            <a:fillRect/>
          </a:stretch>
        </p:blipFill>
        <p:spPr>
          <a:xfrm>
            <a:off x="0" y="0"/>
            <a:ext cx="5245706" cy="6858000"/>
          </a:xfrm>
          <a:prstGeom prst="rect">
            <a:avLst/>
          </a:prstGeom>
        </p:spPr>
      </p:pic>
      <p:pic>
        <p:nvPicPr>
          <p:cNvPr id="9" name="Picture 8">
            <a:extLst>
              <a:ext uri="{FF2B5EF4-FFF2-40B4-BE49-F238E27FC236}">
                <a16:creationId xmlns:a16="http://schemas.microsoft.com/office/drawing/2014/main" id="{1D7720DF-0885-4D8F-926F-4F3F4E56F16F}"/>
              </a:ext>
            </a:extLst>
          </p:cNvPr>
          <p:cNvPicPr>
            <a:picLocks noChangeAspect="1"/>
          </p:cNvPicPr>
          <p:nvPr/>
        </p:nvPicPr>
        <p:blipFill>
          <a:blip r:embed="rId3"/>
          <a:stretch>
            <a:fillRect/>
          </a:stretch>
        </p:blipFill>
        <p:spPr>
          <a:xfrm>
            <a:off x="1925698" y="4189885"/>
            <a:ext cx="9206176" cy="1120302"/>
          </a:xfrm>
          <a:prstGeom prst="rect">
            <a:avLst/>
          </a:prstGeom>
          <a:ln w="57150">
            <a:solidFill>
              <a:srgbClr val="FF0000"/>
            </a:solidFill>
          </a:ln>
        </p:spPr>
      </p:pic>
    </p:spTree>
    <p:extLst>
      <p:ext uri="{BB962C8B-B14F-4D97-AF65-F5344CB8AC3E}">
        <p14:creationId xmlns:p14="http://schemas.microsoft.com/office/powerpoint/2010/main" val="284636290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2FC55EB-EB1E-464D-B830-E137DAD34077}"/>
              </a:ext>
            </a:extLst>
          </p:cNvPr>
          <p:cNvSpPr>
            <a:spLocks noGrp="1"/>
          </p:cNvSpPr>
          <p:nvPr>
            <p:ph sz="half" idx="1"/>
          </p:nvPr>
        </p:nvSpPr>
        <p:spPr>
          <a:xfrm>
            <a:off x="3260785" y="267272"/>
            <a:ext cx="8138143" cy="5805488"/>
          </a:xfrm>
          <a:ln w="57150">
            <a:solidFill>
              <a:srgbClr val="FF0000"/>
            </a:solidFill>
          </a:ln>
        </p:spPr>
        <p:txBody>
          <a:bodyPr>
            <a:normAutofit lnSpcReduction="10000"/>
          </a:bodyPr>
          <a:lstStyle/>
          <a:p>
            <a:pPr marL="0" indent="0">
              <a:buNone/>
            </a:pPr>
            <a:r>
              <a:rPr lang="hr-HR" dirty="0"/>
              <a:t>			</a:t>
            </a:r>
            <a:r>
              <a:rPr lang="hr-HR" b="1" dirty="0" err="1"/>
              <a:t>Two</a:t>
            </a:r>
            <a:r>
              <a:rPr lang="hr-HR" b="1" dirty="0"/>
              <a:t> </a:t>
            </a:r>
            <a:r>
              <a:rPr lang="hr-HR" b="1" dirty="0" err="1"/>
              <a:t>peas</a:t>
            </a:r>
            <a:r>
              <a:rPr lang="hr-HR" b="1" dirty="0"/>
              <a:t> </a:t>
            </a:r>
            <a:r>
              <a:rPr lang="hr-HR" b="1" dirty="0" err="1"/>
              <a:t>in</a:t>
            </a:r>
            <a:r>
              <a:rPr lang="hr-HR" b="1" dirty="0"/>
              <a:t> a pod</a:t>
            </a:r>
          </a:p>
          <a:p>
            <a:pPr marL="0" indent="0">
              <a:buNone/>
            </a:pPr>
            <a:endParaRPr lang="hr-HR" dirty="0"/>
          </a:p>
          <a:p>
            <a:pPr marL="0" indent="0">
              <a:buNone/>
            </a:pPr>
            <a:r>
              <a:rPr lang="hr-HR" dirty="0" err="1"/>
              <a:t>middle</a:t>
            </a:r>
            <a:r>
              <a:rPr lang="hr-HR" dirty="0"/>
              <a:t> </a:t>
            </a:r>
            <a:r>
              <a:rPr lang="hr-HR" dirty="0" err="1"/>
              <a:t>name</a:t>
            </a:r>
            <a:r>
              <a:rPr lang="hr-HR" dirty="0"/>
              <a:t> =			</a:t>
            </a:r>
            <a:r>
              <a:rPr lang="hr-HR" dirty="0" err="1"/>
              <a:t>siblings</a:t>
            </a:r>
            <a:r>
              <a:rPr lang="hr-HR" dirty="0"/>
              <a:t> =		</a:t>
            </a:r>
          </a:p>
          <a:p>
            <a:pPr marL="0" indent="0">
              <a:buNone/>
            </a:pPr>
            <a:r>
              <a:rPr lang="hr-HR" dirty="0" err="1"/>
              <a:t>divorced</a:t>
            </a:r>
            <a:r>
              <a:rPr lang="hr-HR" dirty="0"/>
              <a:t> =				</a:t>
            </a:r>
            <a:r>
              <a:rPr lang="hr-HR" dirty="0" err="1"/>
              <a:t>nutritionist</a:t>
            </a:r>
            <a:r>
              <a:rPr lang="hr-HR" dirty="0"/>
              <a:t> =</a:t>
            </a:r>
          </a:p>
          <a:p>
            <a:pPr marL="0" indent="0">
              <a:buNone/>
            </a:pPr>
            <a:r>
              <a:rPr lang="hr-HR" dirty="0" err="1"/>
              <a:t>adorable</a:t>
            </a:r>
            <a:r>
              <a:rPr lang="hr-HR" dirty="0"/>
              <a:t> =				</a:t>
            </a:r>
            <a:r>
              <a:rPr lang="hr-HR" dirty="0" err="1"/>
              <a:t>needy</a:t>
            </a:r>
            <a:r>
              <a:rPr lang="hr-HR" dirty="0"/>
              <a:t> =</a:t>
            </a:r>
          </a:p>
          <a:p>
            <a:pPr marL="0" indent="0">
              <a:buNone/>
            </a:pPr>
            <a:r>
              <a:rPr lang="hr-HR" dirty="0" err="1"/>
              <a:t>suburbs</a:t>
            </a:r>
            <a:r>
              <a:rPr lang="hr-HR" dirty="0"/>
              <a:t> =</a:t>
            </a:r>
          </a:p>
          <a:p>
            <a:pPr marL="0" indent="0">
              <a:buNone/>
            </a:pPr>
            <a:r>
              <a:rPr lang="hr-HR" dirty="0" err="1"/>
              <a:t>stepdad</a:t>
            </a:r>
            <a:r>
              <a:rPr lang="hr-HR" dirty="0"/>
              <a:t> =</a:t>
            </a:r>
          </a:p>
          <a:p>
            <a:pPr marL="0" indent="0">
              <a:buNone/>
            </a:pPr>
            <a:r>
              <a:rPr lang="hr-HR" dirty="0" err="1"/>
              <a:t>unit</a:t>
            </a:r>
            <a:r>
              <a:rPr lang="hr-HR" dirty="0"/>
              <a:t> =</a:t>
            </a:r>
          </a:p>
          <a:p>
            <a:pPr marL="0" indent="0">
              <a:buNone/>
            </a:pPr>
            <a:r>
              <a:rPr lang="hr-HR" dirty="0" err="1"/>
              <a:t>calm</a:t>
            </a:r>
            <a:r>
              <a:rPr lang="hr-HR" dirty="0"/>
              <a:t> =</a:t>
            </a:r>
          </a:p>
          <a:p>
            <a:pPr marL="0" indent="0">
              <a:buNone/>
            </a:pPr>
            <a:r>
              <a:rPr lang="hr-HR" dirty="0" err="1"/>
              <a:t>understanding</a:t>
            </a:r>
            <a:r>
              <a:rPr lang="hr-HR" dirty="0"/>
              <a:t> =</a:t>
            </a:r>
          </a:p>
          <a:p>
            <a:pPr marL="0" indent="0">
              <a:buNone/>
            </a:pPr>
            <a:r>
              <a:rPr lang="hr-HR" dirty="0" err="1"/>
              <a:t>impulsive</a:t>
            </a:r>
            <a:r>
              <a:rPr lang="hr-HR" dirty="0"/>
              <a:t> =</a:t>
            </a:r>
          </a:p>
          <a:p>
            <a:pPr marL="0" indent="0">
              <a:buNone/>
            </a:pPr>
            <a:endParaRPr lang="hr-HR" dirty="0"/>
          </a:p>
          <a:p>
            <a:pPr marL="0" indent="0">
              <a:buNone/>
            </a:pPr>
            <a:endParaRPr lang="en-US" dirty="0"/>
          </a:p>
        </p:txBody>
      </p:sp>
      <p:sp>
        <p:nvSpPr>
          <p:cNvPr id="6" name="Content Placeholder 5">
            <a:extLst>
              <a:ext uri="{FF2B5EF4-FFF2-40B4-BE49-F238E27FC236}">
                <a16:creationId xmlns:a16="http://schemas.microsoft.com/office/drawing/2014/main" id="{48485A3C-CF8B-47C6-A349-FC8FB5D466D5}"/>
              </a:ext>
            </a:extLst>
          </p:cNvPr>
          <p:cNvSpPr>
            <a:spLocks noGrp="1"/>
          </p:cNvSpPr>
          <p:nvPr>
            <p:ph sz="half" idx="2"/>
          </p:nvPr>
        </p:nvSpPr>
        <p:spPr>
          <a:xfrm>
            <a:off x="238126" y="228600"/>
            <a:ext cx="2771404" cy="3394338"/>
          </a:xfrm>
        </p:spPr>
        <p:txBody>
          <a:bodyPr>
            <a:normAutofit lnSpcReduction="10000"/>
          </a:bodyPr>
          <a:lstStyle/>
          <a:p>
            <a:r>
              <a:rPr lang="hr-HR" i="1" dirty="0"/>
              <a:t>Zapiši naslov lekcije u bilježnicu i pronađi prijevod sljedećih riječi i izraza pomoću rječnika. Prepiši ih u bilježnicu. </a:t>
            </a:r>
            <a:endParaRPr lang="en-US" i="1" dirty="0"/>
          </a:p>
        </p:txBody>
      </p:sp>
      <p:sp>
        <p:nvSpPr>
          <p:cNvPr id="9" name="TextBox 8">
            <a:extLst>
              <a:ext uri="{FF2B5EF4-FFF2-40B4-BE49-F238E27FC236}">
                <a16:creationId xmlns:a16="http://schemas.microsoft.com/office/drawing/2014/main" id="{E1FB5254-5F4C-4A27-903E-256AB01402F8}"/>
              </a:ext>
            </a:extLst>
          </p:cNvPr>
          <p:cNvSpPr txBox="1"/>
          <p:nvPr/>
        </p:nvSpPr>
        <p:spPr>
          <a:xfrm>
            <a:off x="4825752" y="2654303"/>
            <a:ext cx="1580225" cy="369332"/>
          </a:xfrm>
          <a:prstGeom prst="rect">
            <a:avLst/>
          </a:prstGeom>
          <a:noFill/>
        </p:spPr>
        <p:txBody>
          <a:bodyPr wrap="square" rtlCol="0">
            <a:spAutoFit/>
          </a:bodyPr>
          <a:lstStyle/>
          <a:p>
            <a:r>
              <a:rPr lang="hr-HR" i="1" dirty="0">
                <a:solidFill>
                  <a:srgbClr val="FF0000"/>
                </a:solidFill>
              </a:rPr>
              <a:t>predgrađe</a:t>
            </a:r>
            <a:endParaRPr lang="en-US" i="1" dirty="0">
              <a:solidFill>
                <a:srgbClr val="FF0000"/>
              </a:solidFill>
            </a:endParaRPr>
          </a:p>
        </p:txBody>
      </p:sp>
      <p:sp>
        <p:nvSpPr>
          <p:cNvPr id="10" name="TextBox 9">
            <a:extLst>
              <a:ext uri="{FF2B5EF4-FFF2-40B4-BE49-F238E27FC236}">
                <a16:creationId xmlns:a16="http://schemas.microsoft.com/office/drawing/2014/main" id="{1599A4B0-4FB0-4CDE-8764-BD9F7D88398B}"/>
              </a:ext>
            </a:extLst>
          </p:cNvPr>
          <p:cNvSpPr txBox="1"/>
          <p:nvPr/>
        </p:nvSpPr>
        <p:spPr>
          <a:xfrm>
            <a:off x="5502675" y="1194460"/>
            <a:ext cx="1580225" cy="369332"/>
          </a:xfrm>
          <a:prstGeom prst="rect">
            <a:avLst/>
          </a:prstGeom>
          <a:noFill/>
        </p:spPr>
        <p:txBody>
          <a:bodyPr wrap="square" rtlCol="0">
            <a:spAutoFit/>
          </a:bodyPr>
          <a:lstStyle/>
          <a:p>
            <a:r>
              <a:rPr lang="hr-HR" i="1" dirty="0">
                <a:solidFill>
                  <a:srgbClr val="FF0000"/>
                </a:solidFill>
              </a:rPr>
              <a:t>srednje ime</a:t>
            </a:r>
            <a:endParaRPr lang="en-US" i="1" dirty="0">
              <a:solidFill>
                <a:srgbClr val="FF0000"/>
              </a:solidFill>
            </a:endParaRPr>
          </a:p>
        </p:txBody>
      </p:sp>
      <p:sp>
        <p:nvSpPr>
          <p:cNvPr id="11" name="TextBox 10">
            <a:extLst>
              <a:ext uri="{FF2B5EF4-FFF2-40B4-BE49-F238E27FC236}">
                <a16:creationId xmlns:a16="http://schemas.microsoft.com/office/drawing/2014/main" id="{A12745BA-3744-4456-9737-3D3E24FBC0F6}"/>
              </a:ext>
            </a:extLst>
          </p:cNvPr>
          <p:cNvSpPr txBox="1"/>
          <p:nvPr/>
        </p:nvSpPr>
        <p:spPr>
          <a:xfrm>
            <a:off x="4825751" y="3124848"/>
            <a:ext cx="1580225" cy="369332"/>
          </a:xfrm>
          <a:prstGeom prst="rect">
            <a:avLst/>
          </a:prstGeom>
          <a:noFill/>
        </p:spPr>
        <p:txBody>
          <a:bodyPr wrap="square" rtlCol="0">
            <a:spAutoFit/>
          </a:bodyPr>
          <a:lstStyle/>
          <a:p>
            <a:r>
              <a:rPr lang="hr-HR" i="1" dirty="0">
                <a:solidFill>
                  <a:srgbClr val="FF0000"/>
                </a:solidFill>
              </a:rPr>
              <a:t>očuh</a:t>
            </a:r>
            <a:endParaRPr lang="en-US" i="1" dirty="0">
              <a:solidFill>
                <a:srgbClr val="FF0000"/>
              </a:solidFill>
            </a:endParaRPr>
          </a:p>
        </p:txBody>
      </p:sp>
      <p:sp>
        <p:nvSpPr>
          <p:cNvPr id="12" name="TextBox 11">
            <a:extLst>
              <a:ext uri="{FF2B5EF4-FFF2-40B4-BE49-F238E27FC236}">
                <a16:creationId xmlns:a16="http://schemas.microsoft.com/office/drawing/2014/main" id="{D6E57EBE-05C2-4D2E-B355-DD862ACB1679}"/>
              </a:ext>
            </a:extLst>
          </p:cNvPr>
          <p:cNvSpPr txBox="1"/>
          <p:nvPr/>
        </p:nvSpPr>
        <p:spPr>
          <a:xfrm>
            <a:off x="4236128" y="3622938"/>
            <a:ext cx="2599678" cy="369332"/>
          </a:xfrm>
          <a:prstGeom prst="rect">
            <a:avLst/>
          </a:prstGeom>
          <a:noFill/>
        </p:spPr>
        <p:txBody>
          <a:bodyPr wrap="square" rtlCol="0">
            <a:spAutoFit/>
          </a:bodyPr>
          <a:lstStyle/>
          <a:p>
            <a:r>
              <a:rPr lang="hr-HR" i="1" dirty="0">
                <a:solidFill>
                  <a:srgbClr val="FF0000"/>
                </a:solidFill>
              </a:rPr>
              <a:t>stambena jedinica, stan</a:t>
            </a:r>
            <a:endParaRPr lang="en-US" i="1" dirty="0">
              <a:solidFill>
                <a:srgbClr val="FF0000"/>
              </a:solidFill>
            </a:endParaRPr>
          </a:p>
        </p:txBody>
      </p:sp>
      <p:sp>
        <p:nvSpPr>
          <p:cNvPr id="13" name="TextBox 12">
            <a:extLst>
              <a:ext uri="{FF2B5EF4-FFF2-40B4-BE49-F238E27FC236}">
                <a16:creationId xmlns:a16="http://schemas.microsoft.com/office/drawing/2014/main" id="{37315F5C-C81D-40B8-A567-A25D03B0B064}"/>
              </a:ext>
            </a:extLst>
          </p:cNvPr>
          <p:cNvSpPr txBox="1"/>
          <p:nvPr/>
        </p:nvSpPr>
        <p:spPr>
          <a:xfrm>
            <a:off x="4372991" y="4041491"/>
            <a:ext cx="1580225" cy="369332"/>
          </a:xfrm>
          <a:prstGeom prst="rect">
            <a:avLst/>
          </a:prstGeom>
          <a:noFill/>
        </p:spPr>
        <p:txBody>
          <a:bodyPr wrap="square" rtlCol="0">
            <a:spAutoFit/>
          </a:bodyPr>
          <a:lstStyle/>
          <a:p>
            <a:r>
              <a:rPr lang="hr-HR" i="1" dirty="0">
                <a:solidFill>
                  <a:srgbClr val="FF0000"/>
                </a:solidFill>
              </a:rPr>
              <a:t>miran</a:t>
            </a:r>
            <a:endParaRPr lang="en-US" i="1" dirty="0">
              <a:solidFill>
                <a:srgbClr val="FF0000"/>
              </a:solidFill>
            </a:endParaRPr>
          </a:p>
        </p:txBody>
      </p:sp>
      <p:sp>
        <p:nvSpPr>
          <p:cNvPr id="14" name="TextBox 13">
            <a:extLst>
              <a:ext uri="{FF2B5EF4-FFF2-40B4-BE49-F238E27FC236}">
                <a16:creationId xmlns:a16="http://schemas.microsoft.com/office/drawing/2014/main" id="{26EE6524-CB09-4BE8-ADE2-5C8922CE79D2}"/>
              </a:ext>
            </a:extLst>
          </p:cNvPr>
          <p:cNvSpPr txBox="1"/>
          <p:nvPr/>
        </p:nvSpPr>
        <p:spPr>
          <a:xfrm>
            <a:off x="5663952" y="4494024"/>
            <a:ext cx="1898342" cy="369332"/>
          </a:xfrm>
          <a:prstGeom prst="rect">
            <a:avLst/>
          </a:prstGeom>
          <a:noFill/>
        </p:spPr>
        <p:txBody>
          <a:bodyPr wrap="square" rtlCol="0">
            <a:spAutoFit/>
          </a:bodyPr>
          <a:lstStyle/>
          <a:p>
            <a:r>
              <a:rPr lang="hr-HR" i="1" dirty="0">
                <a:solidFill>
                  <a:srgbClr val="FF0000"/>
                </a:solidFill>
              </a:rPr>
              <a:t>pun razumijevanja</a:t>
            </a:r>
            <a:endParaRPr lang="en-US" i="1" dirty="0">
              <a:solidFill>
                <a:srgbClr val="FF0000"/>
              </a:solidFill>
            </a:endParaRPr>
          </a:p>
        </p:txBody>
      </p:sp>
      <p:sp>
        <p:nvSpPr>
          <p:cNvPr id="15" name="TextBox 14">
            <a:extLst>
              <a:ext uri="{FF2B5EF4-FFF2-40B4-BE49-F238E27FC236}">
                <a16:creationId xmlns:a16="http://schemas.microsoft.com/office/drawing/2014/main" id="{555CC2DA-343E-41A3-8040-835EEA012567}"/>
              </a:ext>
            </a:extLst>
          </p:cNvPr>
          <p:cNvSpPr txBox="1"/>
          <p:nvPr/>
        </p:nvSpPr>
        <p:spPr>
          <a:xfrm>
            <a:off x="5029199" y="4964569"/>
            <a:ext cx="1580225" cy="369332"/>
          </a:xfrm>
          <a:prstGeom prst="rect">
            <a:avLst/>
          </a:prstGeom>
          <a:noFill/>
        </p:spPr>
        <p:txBody>
          <a:bodyPr wrap="square" rtlCol="0">
            <a:spAutoFit/>
          </a:bodyPr>
          <a:lstStyle/>
          <a:p>
            <a:r>
              <a:rPr lang="hr-HR" i="1" dirty="0">
                <a:solidFill>
                  <a:srgbClr val="FF0000"/>
                </a:solidFill>
              </a:rPr>
              <a:t>impulzivan</a:t>
            </a:r>
            <a:endParaRPr lang="en-US" i="1" dirty="0">
              <a:solidFill>
                <a:srgbClr val="FF0000"/>
              </a:solidFill>
            </a:endParaRPr>
          </a:p>
        </p:txBody>
      </p:sp>
      <p:sp>
        <p:nvSpPr>
          <p:cNvPr id="16" name="TextBox 15">
            <a:extLst>
              <a:ext uri="{FF2B5EF4-FFF2-40B4-BE49-F238E27FC236}">
                <a16:creationId xmlns:a16="http://schemas.microsoft.com/office/drawing/2014/main" id="{82A2CDF5-DEEB-4CB4-B081-FFEB7AAFBF7E}"/>
              </a:ext>
            </a:extLst>
          </p:cNvPr>
          <p:cNvSpPr txBox="1"/>
          <p:nvPr/>
        </p:nvSpPr>
        <p:spPr>
          <a:xfrm>
            <a:off x="9149178" y="2174034"/>
            <a:ext cx="1853489" cy="369332"/>
          </a:xfrm>
          <a:prstGeom prst="rect">
            <a:avLst/>
          </a:prstGeom>
          <a:noFill/>
        </p:spPr>
        <p:txBody>
          <a:bodyPr wrap="square" rtlCol="0">
            <a:spAutoFit/>
          </a:bodyPr>
          <a:lstStyle/>
          <a:p>
            <a:r>
              <a:rPr lang="hr-HR" i="1" dirty="0">
                <a:solidFill>
                  <a:srgbClr val="FF0000"/>
                </a:solidFill>
              </a:rPr>
              <a:t>koji traži pažnju</a:t>
            </a:r>
            <a:endParaRPr lang="en-US" i="1" dirty="0">
              <a:solidFill>
                <a:srgbClr val="FF0000"/>
              </a:solidFill>
            </a:endParaRPr>
          </a:p>
        </p:txBody>
      </p:sp>
      <p:sp>
        <p:nvSpPr>
          <p:cNvPr id="17" name="TextBox 16">
            <a:extLst>
              <a:ext uri="{FF2B5EF4-FFF2-40B4-BE49-F238E27FC236}">
                <a16:creationId xmlns:a16="http://schemas.microsoft.com/office/drawing/2014/main" id="{A11BFD16-8D9A-4211-AF35-58073A41C389}"/>
              </a:ext>
            </a:extLst>
          </p:cNvPr>
          <p:cNvSpPr txBox="1"/>
          <p:nvPr/>
        </p:nvSpPr>
        <p:spPr>
          <a:xfrm>
            <a:off x="9818703" y="1667942"/>
            <a:ext cx="1580225" cy="369332"/>
          </a:xfrm>
          <a:prstGeom prst="rect">
            <a:avLst/>
          </a:prstGeom>
          <a:noFill/>
        </p:spPr>
        <p:txBody>
          <a:bodyPr wrap="square" rtlCol="0">
            <a:spAutoFit/>
          </a:bodyPr>
          <a:lstStyle/>
          <a:p>
            <a:r>
              <a:rPr lang="hr-HR" i="1" dirty="0">
                <a:solidFill>
                  <a:srgbClr val="FF0000"/>
                </a:solidFill>
              </a:rPr>
              <a:t>nutricionist</a:t>
            </a:r>
            <a:endParaRPr lang="en-US" i="1" dirty="0">
              <a:solidFill>
                <a:srgbClr val="FF0000"/>
              </a:solidFill>
            </a:endParaRPr>
          </a:p>
        </p:txBody>
      </p:sp>
      <p:sp>
        <p:nvSpPr>
          <p:cNvPr id="18" name="TextBox 17">
            <a:extLst>
              <a:ext uri="{FF2B5EF4-FFF2-40B4-BE49-F238E27FC236}">
                <a16:creationId xmlns:a16="http://schemas.microsoft.com/office/drawing/2014/main" id="{B5A5B73D-3D2E-459E-B7B3-A9F7872BBB58}"/>
              </a:ext>
            </a:extLst>
          </p:cNvPr>
          <p:cNvSpPr txBox="1"/>
          <p:nvPr/>
        </p:nvSpPr>
        <p:spPr>
          <a:xfrm>
            <a:off x="9285811" y="1161850"/>
            <a:ext cx="1580225" cy="369332"/>
          </a:xfrm>
          <a:prstGeom prst="rect">
            <a:avLst/>
          </a:prstGeom>
          <a:noFill/>
        </p:spPr>
        <p:txBody>
          <a:bodyPr wrap="square" rtlCol="0">
            <a:spAutoFit/>
          </a:bodyPr>
          <a:lstStyle/>
          <a:p>
            <a:r>
              <a:rPr lang="hr-HR" i="1" dirty="0">
                <a:solidFill>
                  <a:srgbClr val="FF0000"/>
                </a:solidFill>
              </a:rPr>
              <a:t>braća i sestre</a:t>
            </a:r>
            <a:endParaRPr lang="en-US" i="1" dirty="0">
              <a:solidFill>
                <a:srgbClr val="FF0000"/>
              </a:solidFill>
            </a:endParaRPr>
          </a:p>
        </p:txBody>
      </p:sp>
      <p:sp>
        <p:nvSpPr>
          <p:cNvPr id="19" name="TextBox 18">
            <a:extLst>
              <a:ext uri="{FF2B5EF4-FFF2-40B4-BE49-F238E27FC236}">
                <a16:creationId xmlns:a16="http://schemas.microsoft.com/office/drawing/2014/main" id="{7BBAE1D6-6DC8-45DE-BF39-9802019A7CAE}"/>
              </a:ext>
            </a:extLst>
          </p:cNvPr>
          <p:cNvSpPr txBox="1"/>
          <p:nvPr/>
        </p:nvSpPr>
        <p:spPr>
          <a:xfrm>
            <a:off x="4873840" y="1704599"/>
            <a:ext cx="1580225" cy="369332"/>
          </a:xfrm>
          <a:prstGeom prst="rect">
            <a:avLst/>
          </a:prstGeom>
          <a:noFill/>
        </p:spPr>
        <p:txBody>
          <a:bodyPr wrap="square" rtlCol="0">
            <a:spAutoFit/>
          </a:bodyPr>
          <a:lstStyle/>
          <a:p>
            <a:r>
              <a:rPr lang="hr-HR" i="1" dirty="0">
                <a:solidFill>
                  <a:srgbClr val="FF0000"/>
                </a:solidFill>
              </a:rPr>
              <a:t>razveden</a:t>
            </a:r>
            <a:endParaRPr lang="en-US" i="1" dirty="0">
              <a:solidFill>
                <a:srgbClr val="FF0000"/>
              </a:solidFill>
            </a:endParaRPr>
          </a:p>
        </p:txBody>
      </p:sp>
      <p:sp>
        <p:nvSpPr>
          <p:cNvPr id="20" name="TextBox 19">
            <a:extLst>
              <a:ext uri="{FF2B5EF4-FFF2-40B4-BE49-F238E27FC236}">
                <a16:creationId xmlns:a16="http://schemas.microsoft.com/office/drawing/2014/main" id="{10F836DA-22AB-4438-9139-20C4568B6471}"/>
              </a:ext>
            </a:extLst>
          </p:cNvPr>
          <p:cNvSpPr txBox="1"/>
          <p:nvPr/>
        </p:nvSpPr>
        <p:spPr>
          <a:xfrm>
            <a:off x="4978892" y="2153220"/>
            <a:ext cx="1580225" cy="369332"/>
          </a:xfrm>
          <a:prstGeom prst="rect">
            <a:avLst/>
          </a:prstGeom>
          <a:noFill/>
        </p:spPr>
        <p:txBody>
          <a:bodyPr wrap="square" rtlCol="0">
            <a:spAutoFit/>
          </a:bodyPr>
          <a:lstStyle/>
          <a:p>
            <a:r>
              <a:rPr lang="hr-HR" i="1" dirty="0">
                <a:solidFill>
                  <a:srgbClr val="FF0000"/>
                </a:solidFill>
              </a:rPr>
              <a:t>divan</a:t>
            </a:r>
            <a:endParaRPr lang="en-US" i="1" dirty="0">
              <a:solidFill>
                <a:srgbClr val="FF0000"/>
              </a:solidFill>
            </a:endParaRPr>
          </a:p>
        </p:txBody>
      </p:sp>
      <p:pic>
        <p:nvPicPr>
          <p:cNvPr id="22" name="Picture 21" descr="Icon&#10;&#10;Description automatically generated">
            <a:extLst>
              <a:ext uri="{FF2B5EF4-FFF2-40B4-BE49-F238E27FC236}">
                <a16:creationId xmlns:a16="http://schemas.microsoft.com/office/drawing/2014/main" id="{EE4C2FE5-44B0-4B02-B13F-EC71A0FC2130}"/>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72298" y="3705296"/>
            <a:ext cx="2103060" cy="2103060"/>
          </a:xfrm>
          <a:prstGeom prst="rect">
            <a:avLst/>
          </a:prstGeom>
        </p:spPr>
      </p:pic>
    </p:spTree>
    <p:extLst>
      <p:ext uri="{BB962C8B-B14F-4D97-AF65-F5344CB8AC3E}">
        <p14:creationId xmlns:p14="http://schemas.microsoft.com/office/powerpoint/2010/main" val="205593186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17" grpId="0"/>
      <p:bldP spid="18" grpId="0"/>
      <p:bldP spid="19"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113C5EC-62AA-4AAC-813B-97BCB87FE19D}"/>
              </a:ext>
            </a:extLst>
          </p:cNvPr>
          <p:cNvSpPr>
            <a:spLocks noGrp="1"/>
          </p:cNvSpPr>
          <p:nvPr>
            <p:ph idx="1"/>
          </p:nvPr>
        </p:nvSpPr>
        <p:spPr>
          <a:xfrm>
            <a:off x="5508114" y="156623"/>
            <a:ext cx="5952958" cy="2249226"/>
          </a:xfrm>
        </p:spPr>
        <p:txBody>
          <a:bodyPr/>
          <a:lstStyle/>
          <a:p>
            <a:r>
              <a:rPr lang="hr-HR" b="1" dirty="0" err="1"/>
              <a:t>Task</a:t>
            </a:r>
            <a:r>
              <a:rPr lang="hr-HR" b="1" dirty="0"/>
              <a:t> 2: Read </a:t>
            </a:r>
            <a:r>
              <a:rPr lang="hr-HR" b="1" dirty="0" err="1"/>
              <a:t>the</a:t>
            </a:r>
            <a:r>
              <a:rPr lang="hr-HR" b="1" dirty="0"/>
              <a:t> </a:t>
            </a:r>
            <a:r>
              <a:rPr lang="hr-HR" b="1" dirty="0" err="1"/>
              <a:t>text</a:t>
            </a:r>
            <a:r>
              <a:rPr lang="hr-HR" b="1" dirty="0"/>
              <a:t> </a:t>
            </a:r>
            <a:r>
              <a:rPr lang="hr-HR" b="1" dirty="0" err="1"/>
              <a:t>and</a:t>
            </a:r>
            <a:r>
              <a:rPr lang="hr-HR" b="1" dirty="0"/>
              <a:t> </a:t>
            </a:r>
            <a:r>
              <a:rPr lang="hr-HR" b="1" dirty="0" err="1"/>
              <a:t>fill</a:t>
            </a:r>
            <a:r>
              <a:rPr lang="hr-HR" b="1" dirty="0"/>
              <a:t> </a:t>
            </a:r>
            <a:r>
              <a:rPr lang="hr-HR" b="1" dirty="0" err="1"/>
              <a:t>the</a:t>
            </a:r>
            <a:r>
              <a:rPr lang="hr-HR" b="1" dirty="0"/>
              <a:t> table </a:t>
            </a:r>
            <a:r>
              <a:rPr lang="hr-HR" b="1" dirty="0" err="1"/>
              <a:t>with</a:t>
            </a:r>
            <a:r>
              <a:rPr lang="hr-HR" b="1" dirty="0"/>
              <a:t> </a:t>
            </a:r>
            <a:r>
              <a:rPr lang="hr-HR" b="1" dirty="0" err="1"/>
              <a:t>the</a:t>
            </a:r>
            <a:r>
              <a:rPr lang="hr-HR" b="1" dirty="0"/>
              <a:t> </a:t>
            </a:r>
            <a:r>
              <a:rPr lang="hr-HR" b="1" dirty="0" err="1"/>
              <a:t>correct</a:t>
            </a:r>
            <a:r>
              <a:rPr lang="hr-HR" b="1" dirty="0"/>
              <a:t> </a:t>
            </a:r>
            <a:r>
              <a:rPr lang="hr-HR" b="1" dirty="0" err="1"/>
              <a:t>words</a:t>
            </a:r>
            <a:r>
              <a:rPr lang="hr-HR" b="1" dirty="0"/>
              <a:t> </a:t>
            </a:r>
            <a:r>
              <a:rPr lang="hr-HR" b="1" dirty="0" err="1"/>
              <a:t>and</a:t>
            </a:r>
            <a:r>
              <a:rPr lang="hr-HR" b="1" dirty="0"/>
              <a:t> </a:t>
            </a:r>
            <a:r>
              <a:rPr lang="hr-HR" b="1" dirty="0" err="1"/>
              <a:t>expressions</a:t>
            </a:r>
            <a:r>
              <a:rPr lang="hr-HR" b="1" dirty="0"/>
              <a:t>. </a:t>
            </a:r>
            <a:r>
              <a:rPr lang="hr-HR" i="1" dirty="0"/>
              <a:t>Precrtaj tablicu u bilježnicu te pročitaj tekst i razvrstaj ponuđene riječi i izraze. </a:t>
            </a:r>
            <a:endParaRPr lang="hr-HR" b="1" dirty="0"/>
          </a:p>
        </p:txBody>
      </p:sp>
      <p:pic>
        <p:nvPicPr>
          <p:cNvPr id="5" name="Picture 4">
            <a:extLst>
              <a:ext uri="{FF2B5EF4-FFF2-40B4-BE49-F238E27FC236}">
                <a16:creationId xmlns:a16="http://schemas.microsoft.com/office/drawing/2014/main" id="{612B45EB-B46E-43F0-87CC-EB05F10E8BB9}"/>
              </a:ext>
            </a:extLst>
          </p:cNvPr>
          <p:cNvPicPr>
            <a:picLocks noChangeAspect="1"/>
          </p:cNvPicPr>
          <p:nvPr/>
        </p:nvPicPr>
        <p:blipFill>
          <a:blip r:embed="rId2"/>
          <a:stretch>
            <a:fillRect/>
          </a:stretch>
        </p:blipFill>
        <p:spPr>
          <a:xfrm>
            <a:off x="0" y="0"/>
            <a:ext cx="5245706" cy="6858000"/>
          </a:xfrm>
          <a:prstGeom prst="rect">
            <a:avLst/>
          </a:prstGeom>
        </p:spPr>
      </p:pic>
      <p:pic>
        <p:nvPicPr>
          <p:cNvPr id="7" name="Picture 6">
            <a:extLst>
              <a:ext uri="{FF2B5EF4-FFF2-40B4-BE49-F238E27FC236}">
                <a16:creationId xmlns:a16="http://schemas.microsoft.com/office/drawing/2014/main" id="{6AC8919B-F668-4619-8E7D-E2C870922015}"/>
              </a:ext>
            </a:extLst>
          </p:cNvPr>
          <p:cNvPicPr>
            <a:picLocks noChangeAspect="1"/>
          </p:cNvPicPr>
          <p:nvPr/>
        </p:nvPicPr>
        <p:blipFill rotWithShape="1">
          <a:blip r:embed="rId3"/>
          <a:srcRect t="-347" r="2105"/>
          <a:stretch/>
        </p:blipFill>
        <p:spPr>
          <a:xfrm>
            <a:off x="1382499" y="2226862"/>
            <a:ext cx="10078573" cy="4059961"/>
          </a:xfrm>
          <a:prstGeom prst="rect">
            <a:avLst/>
          </a:prstGeom>
          <a:ln w="57150">
            <a:solidFill>
              <a:srgbClr val="FF0000"/>
            </a:solidFill>
          </a:ln>
        </p:spPr>
      </p:pic>
      <p:sp>
        <p:nvSpPr>
          <p:cNvPr id="8" name="TextBox 7">
            <a:extLst>
              <a:ext uri="{FF2B5EF4-FFF2-40B4-BE49-F238E27FC236}">
                <a16:creationId xmlns:a16="http://schemas.microsoft.com/office/drawing/2014/main" id="{95DC7EB6-1EEF-4FE4-BDC4-68B4D713BC2E}"/>
              </a:ext>
            </a:extLst>
          </p:cNvPr>
          <p:cNvSpPr txBox="1"/>
          <p:nvPr/>
        </p:nvSpPr>
        <p:spPr>
          <a:xfrm>
            <a:off x="2503503" y="4476088"/>
            <a:ext cx="2307197" cy="2164695"/>
          </a:xfrm>
          <a:prstGeom prst="rect">
            <a:avLst/>
          </a:prstGeom>
          <a:noFill/>
        </p:spPr>
        <p:txBody>
          <a:bodyPr wrap="square" rtlCol="0">
            <a:spAutoFit/>
          </a:bodyPr>
          <a:lstStyle/>
          <a:p>
            <a:pPr>
              <a:spcAft>
                <a:spcPts val="800"/>
              </a:spcAft>
            </a:pPr>
            <a:r>
              <a:rPr lang="en-US" i="1" dirty="0">
                <a:solidFill>
                  <a:srgbClr val="FF0000"/>
                </a:solidFill>
              </a:rPr>
              <a:t>middle name Rose</a:t>
            </a:r>
          </a:p>
          <a:p>
            <a:pPr>
              <a:spcAft>
                <a:spcPts val="800"/>
              </a:spcAft>
            </a:pPr>
            <a:r>
              <a:rPr lang="en-US" i="1" dirty="0">
                <a:solidFill>
                  <a:srgbClr val="FF0000"/>
                </a:solidFill>
              </a:rPr>
              <a:t>lives with parents</a:t>
            </a:r>
          </a:p>
          <a:p>
            <a:pPr>
              <a:spcAft>
                <a:spcPts val="800"/>
              </a:spcAft>
            </a:pPr>
            <a:r>
              <a:rPr lang="en-US" i="1" dirty="0">
                <a:solidFill>
                  <a:srgbClr val="FF0000"/>
                </a:solidFill>
              </a:rPr>
              <a:t>the oldest child in the family</a:t>
            </a:r>
          </a:p>
          <a:p>
            <a:pPr>
              <a:spcAft>
                <a:spcPts val="800"/>
              </a:spcAft>
            </a:pPr>
            <a:r>
              <a:rPr lang="en-US" i="1" dirty="0">
                <a:solidFill>
                  <a:srgbClr val="FF0000"/>
                </a:solidFill>
              </a:rPr>
              <a:t>mum’s an IT expert</a:t>
            </a:r>
          </a:p>
          <a:p>
            <a:pPr>
              <a:spcAft>
                <a:spcPts val="800"/>
              </a:spcAft>
            </a:pPr>
            <a:r>
              <a:rPr lang="en-US" i="1" dirty="0">
                <a:solidFill>
                  <a:srgbClr val="FF0000"/>
                </a:solidFill>
              </a:rPr>
              <a:t>impulsive</a:t>
            </a:r>
          </a:p>
        </p:txBody>
      </p:sp>
      <p:sp>
        <p:nvSpPr>
          <p:cNvPr id="9" name="TextBox 8">
            <a:extLst>
              <a:ext uri="{FF2B5EF4-FFF2-40B4-BE49-F238E27FC236}">
                <a16:creationId xmlns:a16="http://schemas.microsoft.com/office/drawing/2014/main" id="{F4EF7C53-B122-404B-B32D-D8D5539444FF}"/>
              </a:ext>
            </a:extLst>
          </p:cNvPr>
          <p:cNvSpPr txBox="1"/>
          <p:nvPr/>
        </p:nvSpPr>
        <p:spPr>
          <a:xfrm>
            <a:off x="5245706" y="4476088"/>
            <a:ext cx="2503503" cy="2261517"/>
          </a:xfrm>
          <a:prstGeom prst="rect">
            <a:avLst/>
          </a:prstGeom>
          <a:noFill/>
        </p:spPr>
        <p:txBody>
          <a:bodyPr wrap="square" rtlCol="0">
            <a:spAutoFit/>
          </a:bodyPr>
          <a:lstStyle/>
          <a:p>
            <a:pPr marL="0" marR="0">
              <a:lnSpc>
                <a:spcPct val="107000"/>
              </a:lnSpc>
              <a:spcBef>
                <a:spcPts val="0"/>
              </a:spcBef>
              <a:spcAft>
                <a:spcPts val="800"/>
              </a:spcAft>
            </a:pPr>
            <a:r>
              <a:rPr lang="en-GB" sz="1800" i="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middle name Ron</a:t>
            </a:r>
            <a:endParaRPr lang="en-US" sz="1800" i="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GB" sz="1800" i="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parents are divorced</a:t>
            </a:r>
            <a:endParaRPr lang="en-US" sz="1800" i="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GB" sz="1800" i="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the youngest child in the family</a:t>
            </a:r>
            <a:endParaRPr lang="en-US" sz="1800" i="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GB" sz="1800" i="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mum’s a teacher</a:t>
            </a:r>
            <a:endParaRPr lang="en-US" sz="1800" i="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r>
              <a:rPr lang="en-GB" sz="1800" i="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calm and understanding</a:t>
            </a:r>
            <a:endParaRPr lang="en-US" i="1" dirty="0">
              <a:solidFill>
                <a:srgbClr val="FF0000"/>
              </a:solidFill>
            </a:endParaRPr>
          </a:p>
        </p:txBody>
      </p:sp>
      <p:sp>
        <p:nvSpPr>
          <p:cNvPr id="11" name="TextBox 10">
            <a:extLst>
              <a:ext uri="{FF2B5EF4-FFF2-40B4-BE49-F238E27FC236}">
                <a16:creationId xmlns:a16="http://schemas.microsoft.com/office/drawing/2014/main" id="{F794D152-2F9F-48D8-9893-D8CD7D71922B}"/>
              </a:ext>
            </a:extLst>
          </p:cNvPr>
          <p:cNvSpPr txBox="1"/>
          <p:nvPr/>
        </p:nvSpPr>
        <p:spPr>
          <a:xfrm>
            <a:off x="7963270" y="4572000"/>
            <a:ext cx="2503503" cy="646331"/>
          </a:xfrm>
          <a:prstGeom prst="rect">
            <a:avLst/>
          </a:prstGeom>
          <a:noFill/>
        </p:spPr>
        <p:txBody>
          <a:bodyPr wrap="square" rtlCol="0">
            <a:spAutoFit/>
          </a:bodyPr>
          <a:lstStyle/>
          <a:p>
            <a:r>
              <a:rPr lang="en-US" i="1" dirty="0">
                <a:solidFill>
                  <a:srgbClr val="FF0000"/>
                </a:solidFill>
              </a:rPr>
              <a:t>Melbourne</a:t>
            </a:r>
          </a:p>
          <a:p>
            <a:r>
              <a:rPr lang="en-US" i="1" dirty="0">
                <a:solidFill>
                  <a:srgbClr val="FF0000"/>
                </a:solidFill>
              </a:rPr>
              <a:t>adorable</a:t>
            </a:r>
          </a:p>
        </p:txBody>
      </p:sp>
    </p:spTree>
    <p:extLst>
      <p:ext uri="{BB962C8B-B14F-4D97-AF65-F5344CB8AC3E}">
        <p14:creationId xmlns:p14="http://schemas.microsoft.com/office/powerpoint/2010/main" val="40711814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9D5C23C-B159-443E-AE3F-F1132E35F5C7}"/>
              </a:ext>
            </a:extLst>
          </p:cNvPr>
          <p:cNvSpPr>
            <a:spLocks noGrp="1"/>
          </p:cNvSpPr>
          <p:nvPr>
            <p:ph idx="1"/>
          </p:nvPr>
        </p:nvSpPr>
        <p:spPr>
          <a:xfrm>
            <a:off x="5681709" y="76724"/>
            <a:ext cx="6125592" cy="6102133"/>
          </a:xfrm>
        </p:spPr>
        <p:txBody>
          <a:bodyPr>
            <a:normAutofit fontScale="92500" lnSpcReduction="10000"/>
          </a:bodyPr>
          <a:lstStyle/>
          <a:p>
            <a:r>
              <a:rPr lang="hr-HR" b="1" dirty="0" err="1"/>
              <a:t>Task</a:t>
            </a:r>
            <a:r>
              <a:rPr lang="hr-HR" b="1" dirty="0"/>
              <a:t> 3: Read </a:t>
            </a:r>
            <a:r>
              <a:rPr lang="hr-HR" b="1" dirty="0" err="1"/>
              <a:t>the</a:t>
            </a:r>
            <a:r>
              <a:rPr lang="hr-HR" b="1" dirty="0"/>
              <a:t> </a:t>
            </a:r>
            <a:r>
              <a:rPr lang="hr-HR" b="1" dirty="0" err="1"/>
              <a:t>text</a:t>
            </a:r>
            <a:r>
              <a:rPr lang="hr-HR" b="1" dirty="0"/>
              <a:t> </a:t>
            </a:r>
            <a:r>
              <a:rPr lang="hr-HR" b="1" dirty="0" err="1"/>
              <a:t>again</a:t>
            </a:r>
            <a:r>
              <a:rPr lang="hr-HR" b="1" dirty="0"/>
              <a:t>. Are </a:t>
            </a:r>
            <a:r>
              <a:rPr lang="hr-HR" b="1" dirty="0" err="1"/>
              <a:t>the</a:t>
            </a:r>
            <a:r>
              <a:rPr lang="hr-HR" b="1" dirty="0"/>
              <a:t> </a:t>
            </a:r>
            <a:r>
              <a:rPr lang="hr-HR" b="1" dirty="0" err="1"/>
              <a:t>sentences</a:t>
            </a:r>
            <a:r>
              <a:rPr lang="hr-HR" b="1" dirty="0"/>
              <a:t> </a:t>
            </a:r>
            <a:r>
              <a:rPr lang="hr-HR" b="1" dirty="0" err="1"/>
              <a:t>true</a:t>
            </a:r>
            <a:r>
              <a:rPr lang="hr-HR" b="1" dirty="0"/>
              <a:t> (T) </a:t>
            </a:r>
            <a:r>
              <a:rPr lang="hr-HR" b="1" dirty="0" err="1"/>
              <a:t>or</a:t>
            </a:r>
            <a:r>
              <a:rPr lang="hr-HR" b="1" dirty="0"/>
              <a:t> </a:t>
            </a:r>
            <a:r>
              <a:rPr lang="hr-HR" b="1" dirty="0" err="1"/>
              <a:t>false</a:t>
            </a:r>
            <a:r>
              <a:rPr lang="hr-HR" b="1" dirty="0"/>
              <a:t> (F)? </a:t>
            </a:r>
            <a:r>
              <a:rPr lang="hr-HR" i="1" dirty="0"/>
              <a:t>Ponovno pročitaj tekst i riješi 3. zadatak te napiši T ako je rečenica točna ili F ako je rečenica netočna. </a:t>
            </a:r>
          </a:p>
          <a:p>
            <a:endParaRPr lang="hr-HR" i="1" dirty="0"/>
          </a:p>
          <a:p>
            <a:r>
              <a:rPr lang="hr-HR" b="1" dirty="0" err="1"/>
              <a:t>Task</a:t>
            </a:r>
            <a:r>
              <a:rPr lang="hr-HR" b="1" dirty="0"/>
              <a:t> 4: </a:t>
            </a:r>
            <a:r>
              <a:rPr lang="hr-HR" b="1" dirty="0" err="1"/>
              <a:t>Match</a:t>
            </a:r>
            <a:r>
              <a:rPr lang="hr-HR" b="1" dirty="0"/>
              <a:t> </a:t>
            </a:r>
            <a:r>
              <a:rPr lang="hr-HR" b="1" dirty="0" err="1"/>
              <a:t>the</a:t>
            </a:r>
            <a:r>
              <a:rPr lang="hr-HR" b="1" dirty="0"/>
              <a:t> </a:t>
            </a:r>
            <a:r>
              <a:rPr lang="hr-HR" b="1" dirty="0" err="1"/>
              <a:t>words</a:t>
            </a:r>
            <a:r>
              <a:rPr lang="hr-HR" b="1" dirty="0"/>
              <a:t> to </a:t>
            </a:r>
            <a:r>
              <a:rPr lang="hr-HR" b="1" dirty="0" err="1"/>
              <a:t>their</a:t>
            </a:r>
            <a:r>
              <a:rPr lang="hr-HR" b="1" dirty="0"/>
              <a:t> </a:t>
            </a:r>
            <a:r>
              <a:rPr lang="hr-HR" b="1" dirty="0" err="1"/>
              <a:t>definitions</a:t>
            </a:r>
            <a:r>
              <a:rPr lang="hr-HR" b="1" dirty="0"/>
              <a:t>. </a:t>
            </a:r>
            <a:r>
              <a:rPr lang="hr-HR" i="1" dirty="0"/>
              <a:t>Poveži riječi i značenja u 4. zadatku. </a:t>
            </a:r>
          </a:p>
          <a:p>
            <a:endParaRPr lang="hr-HR" i="1" dirty="0"/>
          </a:p>
          <a:p>
            <a:r>
              <a:rPr lang="hr-HR" b="1" dirty="0" err="1"/>
              <a:t>Task</a:t>
            </a:r>
            <a:r>
              <a:rPr lang="hr-HR" b="1" dirty="0"/>
              <a:t> 5: </a:t>
            </a:r>
            <a:r>
              <a:rPr lang="hr-HR" b="1" dirty="0" err="1"/>
              <a:t>Complete</a:t>
            </a:r>
            <a:r>
              <a:rPr lang="hr-HR" b="1" dirty="0"/>
              <a:t> </a:t>
            </a:r>
            <a:r>
              <a:rPr lang="hr-HR" b="1" dirty="0" err="1"/>
              <a:t>the</a:t>
            </a:r>
            <a:r>
              <a:rPr lang="hr-HR" b="1" dirty="0"/>
              <a:t> </a:t>
            </a:r>
            <a:r>
              <a:rPr lang="hr-HR" b="1" dirty="0" err="1"/>
              <a:t>sentences</a:t>
            </a:r>
            <a:r>
              <a:rPr lang="hr-HR" b="1" dirty="0"/>
              <a:t>. </a:t>
            </a:r>
            <a:r>
              <a:rPr lang="hr-HR" dirty="0"/>
              <a:t>Dovrši rečenice u 5. zadatku. </a:t>
            </a:r>
          </a:p>
          <a:p>
            <a:pPr marL="0" indent="0">
              <a:buNone/>
            </a:pPr>
            <a:r>
              <a:rPr lang="hr-HR" sz="2000" b="1" dirty="0"/>
              <a:t>	</a:t>
            </a:r>
            <a:r>
              <a:rPr lang="hr-HR" sz="2000" b="1" dirty="0" err="1"/>
              <a:t>The</a:t>
            </a:r>
            <a:r>
              <a:rPr lang="hr-HR" sz="2000" b="1" dirty="0"/>
              <a:t> </a:t>
            </a:r>
            <a:r>
              <a:rPr lang="hr-HR" sz="2000" b="1" dirty="0" err="1"/>
              <a:t>benefits</a:t>
            </a:r>
            <a:r>
              <a:rPr lang="hr-HR" sz="2000" b="1" dirty="0"/>
              <a:t> </a:t>
            </a:r>
            <a:r>
              <a:rPr lang="hr-HR" sz="2000" b="1" dirty="0" err="1"/>
              <a:t>of</a:t>
            </a:r>
            <a:r>
              <a:rPr lang="hr-HR" sz="2000" b="1" dirty="0"/>
              <a:t> boy-</a:t>
            </a:r>
            <a:r>
              <a:rPr lang="hr-HR" sz="2000" b="1" dirty="0" err="1"/>
              <a:t>girl</a:t>
            </a:r>
            <a:r>
              <a:rPr lang="hr-HR" sz="2000" b="1" dirty="0"/>
              <a:t> </a:t>
            </a:r>
            <a:r>
              <a:rPr lang="hr-HR" sz="2000" b="1" dirty="0" err="1"/>
              <a:t>friendship</a:t>
            </a:r>
            <a:r>
              <a:rPr lang="hr-HR" sz="2000" b="1" dirty="0"/>
              <a:t> are…</a:t>
            </a:r>
          </a:p>
          <a:p>
            <a:pPr marL="0" indent="0">
              <a:buNone/>
            </a:pPr>
            <a:r>
              <a:rPr lang="hr-HR" sz="2000" dirty="0"/>
              <a:t>	Dobre strane muško-ženskog prijateljstva su…</a:t>
            </a:r>
          </a:p>
          <a:p>
            <a:pPr marL="0" indent="0">
              <a:buNone/>
            </a:pPr>
            <a:r>
              <a:rPr lang="hr-HR" sz="2000" b="1" dirty="0"/>
              <a:t>	</a:t>
            </a:r>
            <a:r>
              <a:rPr lang="hr-HR" sz="2000" b="1" dirty="0" err="1"/>
              <a:t>The</a:t>
            </a:r>
            <a:r>
              <a:rPr lang="hr-HR" sz="2000" b="1" dirty="0"/>
              <a:t> </a:t>
            </a:r>
            <a:r>
              <a:rPr lang="hr-HR" sz="2000" b="1" dirty="0" err="1"/>
              <a:t>downsides</a:t>
            </a:r>
            <a:r>
              <a:rPr lang="hr-HR" sz="2000" b="1" dirty="0"/>
              <a:t> </a:t>
            </a:r>
            <a:r>
              <a:rPr lang="hr-HR" sz="2000" b="1" dirty="0" err="1"/>
              <a:t>of</a:t>
            </a:r>
            <a:r>
              <a:rPr lang="hr-HR" sz="2000" b="1" dirty="0"/>
              <a:t> boy-</a:t>
            </a:r>
            <a:r>
              <a:rPr lang="hr-HR" sz="2000" b="1" dirty="0" err="1"/>
              <a:t>girl</a:t>
            </a:r>
            <a:r>
              <a:rPr lang="hr-HR" sz="2000" b="1" dirty="0"/>
              <a:t> </a:t>
            </a:r>
            <a:r>
              <a:rPr lang="hr-HR" sz="2000" b="1" dirty="0" err="1"/>
              <a:t>friendship</a:t>
            </a:r>
            <a:r>
              <a:rPr lang="hr-HR" sz="2000" b="1" dirty="0"/>
              <a:t> are…</a:t>
            </a:r>
          </a:p>
          <a:p>
            <a:pPr marL="0" indent="0">
              <a:buNone/>
            </a:pPr>
            <a:r>
              <a:rPr lang="hr-HR" sz="2000" dirty="0"/>
              <a:t>	Loše strane muško-ženskog prijateljstva su…</a:t>
            </a:r>
          </a:p>
          <a:p>
            <a:pPr marL="0" indent="0">
              <a:buNone/>
            </a:pPr>
            <a:endParaRPr lang="hr-HR" sz="2000" dirty="0"/>
          </a:p>
          <a:p>
            <a:pPr marL="0" indent="0">
              <a:buNone/>
            </a:pPr>
            <a:endParaRPr lang="en-US" b="1" dirty="0"/>
          </a:p>
        </p:txBody>
      </p:sp>
      <p:pic>
        <p:nvPicPr>
          <p:cNvPr id="5" name="Picture 4">
            <a:extLst>
              <a:ext uri="{FF2B5EF4-FFF2-40B4-BE49-F238E27FC236}">
                <a16:creationId xmlns:a16="http://schemas.microsoft.com/office/drawing/2014/main" id="{A2D95942-56A6-49AD-930F-073B4587B382}"/>
              </a:ext>
            </a:extLst>
          </p:cNvPr>
          <p:cNvPicPr>
            <a:picLocks noChangeAspect="1"/>
          </p:cNvPicPr>
          <p:nvPr/>
        </p:nvPicPr>
        <p:blipFill rotWithShape="1">
          <a:blip r:embed="rId2"/>
          <a:srcRect b="4642"/>
          <a:stretch/>
        </p:blipFill>
        <p:spPr>
          <a:xfrm>
            <a:off x="0" y="0"/>
            <a:ext cx="5439531" cy="6781275"/>
          </a:xfrm>
          <a:prstGeom prst="rect">
            <a:avLst/>
          </a:prstGeom>
        </p:spPr>
      </p:pic>
      <p:sp>
        <p:nvSpPr>
          <p:cNvPr id="6" name="TextBox 5">
            <a:extLst>
              <a:ext uri="{FF2B5EF4-FFF2-40B4-BE49-F238E27FC236}">
                <a16:creationId xmlns:a16="http://schemas.microsoft.com/office/drawing/2014/main" id="{B2A95CF4-0194-4F43-86B0-0AAFAE598D85}"/>
              </a:ext>
            </a:extLst>
          </p:cNvPr>
          <p:cNvSpPr txBox="1"/>
          <p:nvPr/>
        </p:nvSpPr>
        <p:spPr>
          <a:xfrm>
            <a:off x="2109467" y="3351568"/>
            <a:ext cx="363985" cy="369332"/>
          </a:xfrm>
          <a:prstGeom prst="rect">
            <a:avLst/>
          </a:prstGeom>
          <a:noFill/>
        </p:spPr>
        <p:txBody>
          <a:bodyPr wrap="square" rtlCol="0">
            <a:spAutoFit/>
          </a:bodyPr>
          <a:lstStyle/>
          <a:p>
            <a:r>
              <a:rPr lang="hr-HR" i="1" dirty="0">
                <a:solidFill>
                  <a:srgbClr val="FF0000"/>
                </a:solidFill>
              </a:rPr>
              <a:t>1</a:t>
            </a:r>
            <a:endParaRPr lang="en-US" i="1" dirty="0">
              <a:solidFill>
                <a:srgbClr val="FF0000"/>
              </a:solidFill>
            </a:endParaRPr>
          </a:p>
        </p:txBody>
      </p:sp>
      <p:sp>
        <p:nvSpPr>
          <p:cNvPr id="7" name="TextBox 6">
            <a:extLst>
              <a:ext uri="{FF2B5EF4-FFF2-40B4-BE49-F238E27FC236}">
                <a16:creationId xmlns:a16="http://schemas.microsoft.com/office/drawing/2014/main" id="{4EE40CA6-3087-4BD2-9589-80FD577A6E4A}"/>
              </a:ext>
            </a:extLst>
          </p:cNvPr>
          <p:cNvSpPr txBox="1"/>
          <p:nvPr/>
        </p:nvSpPr>
        <p:spPr>
          <a:xfrm>
            <a:off x="3175723" y="746179"/>
            <a:ext cx="363985" cy="369332"/>
          </a:xfrm>
          <a:prstGeom prst="rect">
            <a:avLst/>
          </a:prstGeom>
          <a:noFill/>
        </p:spPr>
        <p:txBody>
          <a:bodyPr wrap="square" rtlCol="0">
            <a:spAutoFit/>
          </a:bodyPr>
          <a:lstStyle/>
          <a:p>
            <a:r>
              <a:rPr lang="hr-HR" i="1" dirty="0">
                <a:solidFill>
                  <a:srgbClr val="FF0000"/>
                </a:solidFill>
              </a:rPr>
              <a:t>T</a:t>
            </a:r>
            <a:endParaRPr lang="en-US" i="1" dirty="0">
              <a:solidFill>
                <a:srgbClr val="FF0000"/>
              </a:solidFill>
            </a:endParaRPr>
          </a:p>
        </p:txBody>
      </p:sp>
      <p:sp>
        <p:nvSpPr>
          <p:cNvPr id="8" name="TextBox 7">
            <a:extLst>
              <a:ext uri="{FF2B5EF4-FFF2-40B4-BE49-F238E27FC236}">
                <a16:creationId xmlns:a16="http://schemas.microsoft.com/office/drawing/2014/main" id="{ED617DA0-E85A-435A-9EDA-7F97F02B2363}"/>
              </a:ext>
            </a:extLst>
          </p:cNvPr>
          <p:cNvSpPr txBox="1"/>
          <p:nvPr/>
        </p:nvSpPr>
        <p:spPr>
          <a:xfrm>
            <a:off x="3116083" y="954181"/>
            <a:ext cx="363985" cy="369332"/>
          </a:xfrm>
          <a:prstGeom prst="rect">
            <a:avLst/>
          </a:prstGeom>
          <a:noFill/>
        </p:spPr>
        <p:txBody>
          <a:bodyPr wrap="square" rtlCol="0">
            <a:spAutoFit/>
          </a:bodyPr>
          <a:lstStyle/>
          <a:p>
            <a:r>
              <a:rPr lang="hr-HR" i="1" dirty="0">
                <a:solidFill>
                  <a:srgbClr val="FF0000"/>
                </a:solidFill>
              </a:rPr>
              <a:t>F</a:t>
            </a:r>
            <a:endParaRPr lang="en-US" i="1" dirty="0">
              <a:solidFill>
                <a:srgbClr val="FF0000"/>
              </a:solidFill>
            </a:endParaRPr>
          </a:p>
        </p:txBody>
      </p:sp>
      <p:sp>
        <p:nvSpPr>
          <p:cNvPr id="9" name="TextBox 8">
            <a:extLst>
              <a:ext uri="{FF2B5EF4-FFF2-40B4-BE49-F238E27FC236}">
                <a16:creationId xmlns:a16="http://schemas.microsoft.com/office/drawing/2014/main" id="{131051AC-CCF4-46B2-80BE-B24A7D8EF633}"/>
              </a:ext>
            </a:extLst>
          </p:cNvPr>
          <p:cNvSpPr txBox="1"/>
          <p:nvPr/>
        </p:nvSpPr>
        <p:spPr>
          <a:xfrm>
            <a:off x="3140737" y="1323513"/>
            <a:ext cx="363985" cy="369332"/>
          </a:xfrm>
          <a:prstGeom prst="rect">
            <a:avLst/>
          </a:prstGeom>
          <a:noFill/>
        </p:spPr>
        <p:txBody>
          <a:bodyPr wrap="square" rtlCol="0">
            <a:spAutoFit/>
          </a:bodyPr>
          <a:lstStyle/>
          <a:p>
            <a:r>
              <a:rPr lang="hr-HR" i="1" dirty="0">
                <a:solidFill>
                  <a:srgbClr val="FF0000"/>
                </a:solidFill>
              </a:rPr>
              <a:t>T</a:t>
            </a:r>
            <a:endParaRPr lang="en-US" i="1" dirty="0">
              <a:solidFill>
                <a:srgbClr val="FF0000"/>
              </a:solidFill>
            </a:endParaRPr>
          </a:p>
        </p:txBody>
      </p:sp>
      <p:sp>
        <p:nvSpPr>
          <p:cNvPr id="10" name="TextBox 9">
            <a:extLst>
              <a:ext uri="{FF2B5EF4-FFF2-40B4-BE49-F238E27FC236}">
                <a16:creationId xmlns:a16="http://schemas.microsoft.com/office/drawing/2014/main" id="{49A4EE99-64E5-4390-9F4A-8B8E502F8BC7}"/>
              </a:ext>
            </a:extLst>
          </p:cNvPr>
          <p:cNvSpPr txBox="1"/>
          <p:nvPr/>
        </p:nvSpPr>
        <p:spPr>
          <a:xfrm>
            <a:off x="3141477" y="1119898"/>
            <a:ext cx="363985" cy="369332"/>
          </a:xfrm>
          <a:prstGeom prst="rect">
            <a:avLst/>
          </a:prstGeom>
          <a:noFill/>
        </p:spPr>
        <p:txBody>
          <a:bodyPr wrap="square" rtlCol="0">
            <a:spAutoFit/>
          </a:bodyPr>
          <a:lstStyle/>
          <a:p>
            <a:r>
              <a:rPr lang="hr-HR" i="1" dirty="0">
                <a:solidFill>
                  <a:srgbClr val="FF0000"/>
                </a:solidFill>
              </a:rPr>
              <a:t>F</a:t>
            </a:r>
            <a:endParaRPr lang="en-US" i="1" dirty="0">
              <a:solidFill>
                <a:srgbClr val="FF0000"/>
              </a:solidFill>
            </a:endParaRPr>
          </a:p>
        </p:txBody>
      </p:sp>
      <p:sp>
        <p:nvSpPr>
          <p:cNvPr id="11" name="TextBox 10">
            <a:extLst>
              <a:ext uri="{FF2B5EF4-FFF2-40B4-BE49-F238E27FC236}">
                <a16:creationId xmlns:a16="http://schemas.microsoft.com/office/drawing/2014/main" id="{AA115956-D6C9-468B-B7EF-845037FA0FE4}"/>
              </a:ext>
            </a:extLst>
          </p:cNvPr>
          <p:cNvSpPr txBox="1"/>
          <p:nvPr/>
        </p:nvSpPr>
        <p:spPr>
          <a:xfrm>
            <a:off x="3139997" y="1503792"/>
            <a:ext cx="363985" cy="369332"/>
          </a:xfrm>
          <a:prstGeom prst="rect">
            <a:avLst/>
          </a:prstGeom>
          <a:noFill/>
        </p:spPr>
        <p:txBody>
          <a:bodyPr wrap="square" rtlCol="0">
            <a:spAutoFit/>
          </a:bodyPr>
          <a:lstStyle/>
          <a:p>
            <a:r>
              <a:rPr lang="hr-HR" i="1" dirty="0">
                <a:solidFill>
                  <a:srgbClr val="FF0000"/>
                </a:solidFill>
              </a:rPr>
              <a:t>F</a:t>
            </a:r>
            <a:endParaRPr lang="en-US" i="1" dirty="0">
              <a:solidFill>
                <a:srgbClr val="FF0000"/>
              </a:solidFill>
            </a:endParaRPr>
          </a:p>
        </p:txBody>
      </p:sp>
      <p:sp>
        <p:nvSpPr>
          <p:cNvPr id="12" name="TextBox 11">
            <a:extLst>
              <a:ext uri="{FF2B5EF4-FFF2-40B4-BE49-F238E27FC236}">
                <a16:creationId xmlns:a16="http://schemas.microsoft.com/office/drawing/2014/main" id="{411A5355-2887-4F1F-A97E-B159FB0CBBD3}"/>
              </a:ext>
            </a:extLst>
          </p:cNvPr>
          <p:cNvSpPr txBox="1"/>
          <p:nvPr/>
        </p:nvSpPr>
        <p:spPr>
          <a:xfrm>
            <a:off x="3116082" y="1684071"/>
            <a:ext cx="363985" cy="369332"/>
          </a:xfrm>
          <a:prstGeom prst="rect">
            <a:avLst/>
          </a:prstGeom>
          <a:noFill/>
        </p:spPr>
        <p:txBody>
          <a:bodyPr wrap="square" rtlCol="0">
            <a:spAutoFit/>
          </a:bodyPr>
          <a:lstStyle/>
          <a:p>
            <a:r>
              <a:rPr lang="hr-HR" i="1" dirty="0">
                <a:solidFill>
                  <a:srgbClr val="FF0000"/>
                </a:solidFill>
              </a:rPr>
              <a:t>F</a:t>
            </a:r>
            <a:endParaRPr lang="en-US" i="1" dirty="0">
              <a:solidFill>
                <a:srgbClr val="FF0000"/>
              </a:solidFill>
            </a:endParaRPr>
          </a:p>
        </p:txBody>
      </p:sp>
      <p:sp>
        <p:nvSpPr>
          <p:cNvPr id="13" name="TextBox 12">
            <a:extLst>
              <a:ext uri="{FF2B5EF4-FFF2-40B4-BE49-F238E27FC236}">
                <a16:creationId xmlns:a16="http://schemas.microsoft.com/office/drawing/2014/main" id="{579B2C15-9481-49E7-B783-EC7A257340C2}"/>
              </a:ext>
            </a:extLst>
          </p:cNvPr>
          <p:cNvSpPr txBox="1"/>
          <p:nvPr/>
        </p:nvSpPr>
        <p:spPr>
          <a:xfrm>
            <a:off x="3139997" y="1892073"/>
            <a:ext cx="363985" cy="369332"/>
          </a:xfrm>
          <a:prstGeom prst="rect">
            <a:avLst/>
          </a:prstGeom>
          <a:noFill/>
        </p:spPr>
        <p:txBody>
          <a:bodyPr wrap="square" rtlCol="0">
            <a:spAutoFit/>
          </a:bodyPr>
          <a:lstStyle/>
          <a:p>
            <a:r>
              <a:rPr lang="hr-HR" i="1" dirty="0">
                <a:solidFill>
                  <a:srgbClr val="FF0000"/>
                </a:solidFill>
              </a:rPr>
              <a:t>T</a:t>
            </a:r>
            <a:endParaRPr lang="en-US" i="1" dirty="0">
              <a:solidFill>
                <a:srgbClr val="FF0000"/>
              </a:solidFill>
            </a:endParaRPr>
          </a:p>
        </p:txBody>
      </p:sp>
      <p:sp>
        <p:nvSpPr>
          <p:cNvPr id="14" name="TextBox 13">
            <a:extLst>
              <a:ext uri="{FF2B5EF4-FFF2-40B4-BE49-F238E27FC236}">
                <a16:creationId xmlns:a16="http://schemas.microsoft.com/office/drawing/2014/main" id="{A367A671-C147-44F3-837B-1B648427B6C8}"/>
              </a:ext>
            </a:extLst>
          </p:cNvPr>
          <p:cNvSpPr txBox="1"/>
          <p:nvPr/>
        </p:nvSpPr>
        <p:spPr>
          <a:xfrm>
            <a:off x="2132119" y="2612424"/>
            <a:ext cx="363985" cy="369332"/>
          </a:xfrm>
          <a:prstGeom prst="rect">
            <a:avLst/>
          </a:prstGeom>
          <a:noFill/>
        </p:spPr>
        <p:txBody>
          <a:bodyPr wrap="square" rtlCol="0">
            <a:spAutoFit/>
          </a:bodyPr>
          <a:lstStyle/>
          <a:p>
            <a:r>
              <a:rPr lang="hr-HR" i="1" dirty="0">
                <a:solidFill>
                  <a:srgbClr val="FF0000"/>
                </a:solidFill>
              </a:rPr>
              <a:t>5</a:t>
            </a:r>
            <a:endParaRPr lang="en-US" i="1" dirty="0">
              <a:solidFill>
                <a:srgbClr val="FF0000"/>
              </a:solidFill>
            </a:endParaRPr>
          </a:p>
        </p:txBody>
      </p:sp>
      <p:sp>
        <p:nvSpPr>
          <p:cNvPr id="15" name="TextBox 14">
            <a:extLst>
              <a:ext uri="{FF2B5EF4-FFF2-40B4-BE49-F238E27FC236}">
                <a16:creationId xmlns:a16="http://schemas.microsoft.com/office/drawing/2014/main" id="{17A9CEC3-8E06-45F6-A407-36285A2FC719}"/>
              </a:ext>
            </a:extLst>
          </p:cNvPr>
          <p:cNvSpPr txBox="1"/>
          <p:nvPr/>
        </p:nvSpPr>
        <p:spPr>
          <a:xfrm>
            <a:off x="2130691" y="2384408"/>
            <a:ext cx="363985" cy="369332"/>
          </a:xfrm>
          <a:prstGeom prst="rect">
            <a:avLst/>
          </a:prstGeom>
          <a:noFill/>
        </p:spPr>
        <p:txBody>
          <a:bodyPr wrap="square" rtlCol="0">
            <a:spAutoFit/>
          </a:bodyPr>
          <a:lstStyle/>
          <a:p>
            <a:r>
              <a:rPr lang="hr-HR" i="1" dirty="0">
                <a:solidFill>
                  <a:srgbClr val="FF0000"/>
                </a:solidFill>
              </a:rPr>
              <a:t>4</a:t>
            </a:r>
            <a:endParaRPr lang="en-US" i="1" dirty="0">
              <a:solidFill>
                <a:srgbClr val="FF0000"/>
              </a:solidFill>
            </a:endParaRPr>
          </a:p>
        </p:txBody>
      </p:sp>
      <p:sp>
        <p:nvSpPr>
          <p:cNvPr id="16" name="TextBox 15">
            <a:extLst>
              <a:ext uri="{FF2B5EF4-FFF2-40B4-BE49-F238E27FC236}">
                <a16:creationId xmlns:a16="http://schemas.microsoft.com/office/drawing/2014/main" id="{22D27B7F-B880-4D90-828A-05AB5A132F8A}"/>
              </a:ext>
            </a:extLst>
          </p:cNvPr>
          <p:cNvSpPr txBox="1"/>
          <p:nvPr/>
        </p:nvSpPr>
        <p:spPr>
          <a:xfrm>
            <a:off x="3142695" y="561513"/>
            <a:ext cx="363985" cy="369332"/>
          </a:xfrm>
          <a:prstGeom prst="rect">
            <a:avLst/>
          </a:prstGeom>
          <a:noFill/>
        </p:spPr>
        <p:txBody>
          <a:bodyPr wrap="square" rtlCol="0">
            <a:spAutoFit/>
          </a:bodyPr>
          <a:lstStyle/>
          <a:p>
            <a:r>
              <a:rPr lang="hr-HR" i="1" dirty="0">
                <a:solidFill>
                  <a:srgbClr val="FF0000"/>
                </a:solidFill>
              </a:rPr>
              <a:t>F</a:t>
            </a:r>
            <a:endParaRPr lang="en-US" i="1" dirty="0">
              <a:solidFill>
                <a:srgbClr val="FF0000"/>
              </a:solidFill>
            </a:endParaRPr>
          </a:p>
        </p:txBody>
      </p:sp>
      <p:sp>
        <p:nvSpPr>
          <p:cNvPr id="17" name="TextBox 16">
            <a:extLst>
              <a:ext uri="{FF2B5EF4-FFF2-40B4-BE49-F238E27FC236}">
                <a16:creationId xmlns:a16="http://schemas.microsoft.com/office/drawing/2014/main" id="{621F7A97-8AB3-46D3-BEF4-0FEB0F1EA256}"/>
              </a:ext>
            </a:extLst>
          </p:cNvPr>
          <p:cNvSpPr txBox="1"/>
          <p:nvPr/>
        </p:nvSpPr>
        <p:spPr>
          <a:xfrm>
            <a:off x="2109466" y="3543619"/>
            <a:ext cx="363985" cy="369332"/>
          </a:xfrm>
          <a:prstGeom prst="rect">
            <a:avLst/>
          </a:prstGeom>
          <a:noFill/>
        </p:spPr>
        <p:txBody>
          <a:bodyPr wrap="square" rtlCol="0">
            <a:spAutoFit/>
          </a:bodyPr>
          <a:lstStyle/>
          <a:p>
            <a:r>
              <a:rPr lang="hr-HR" i="1" dirty="0">
                <a:solidFill>
                  <a:srgbClr val="FF0000"/>
                </a:solidFill>
              </a:rPr>
              <a:t>8</a:t>
            </a:r>
            <a:endParaRPr lang="en-US" i="1" dirty="0">
              <a:solidFill>
                <a:srgbClr val="FF0000"/>
              </a:solidFill>
            </a:endParaRPr>
          </a:p>
        </p:txBody>
      </p:sp>
      <p:sp>
        <p:nvSpPr>
          <p:cNvPr id="18" name="TextBox 17">
            <a:extLst>
              <a:ext uri="{FF2B5EF4-FFF2-40B4-BE49-F238E27FC236}">
                <a16:creationId xmlns:a16="http://schemas.microsoft.com/office/drawing/2014/main" id="{05ED83A6-DFFA-4D3A-8FD2-43F8DD9F5299}"/>
              </a:ext>
            </a:extLst>
          </p:cNvPr>
          <p:cNvSpPr txBox="1"/>
          <p:nvPr/>
        </p:nvSpPr>
        <p:spPr>
          <a:xfrm>
            <a:off x="2130691" y="3152612"/>
            <a:ext cx="363985" cy="369332"/>
          </a:xfrm>
          <a:prstGeom prst="rect">
            <a:avLst/>
          </a:prstGeom>
          <a:noFill/>
        </p:spPr>
        <p:txBody>
          <a:bodyPr wrap="square" rtlCol="0">
            <a:spAutoFit/>
          </a:bodyPr>
          <a:lstStyle/>
          <a:p>
            <a:r>
              <a:rPr lang="hr-HR" i="1" dirty="0">
                <a:solidFill>
                  <a:srgbClr val="FF0000"/>
                </a:solidFill>
              </a:rPr>
              <a:t>3</a:t>
            </a:r>
            <a:endParaRPr lang="en-US" i="1" dirty="0">
              <a:solidFill>
                <a:srgbClr val="FF0000"/>
              </a:solidFill>
            </a:endParaRPr>
          </a:p>
        </p:txBody>
      </p:sp>
      <p:sp>
        <p:nvSpPr>
          <p:cNvPr id="19" name="TextBox 18">
            <a:extLst>
              <a:ext uri="{FF2B5EF4-FFF2-40B4-BE49-F238E27FC236}">
                <a16:creationId xmlns:a16="http://schemas.microsoft.com/office/drawing/2014/main" id="{727B8829-169F-48C4-A36C-88B6D8206B68}"/>
              </a:ext>
            </a:extLst>
          </p:cNvPr>
          <p:cNvSpPr txBox="1"/>
          <p:nvPr/>
        </p:nvSpPr>
        <p:spPr>
          <a:xfrm>
            <a:off x="2132118" y="2989141"/>
            <a:ext cx="363985" cy="369332"/>
          </a:xfrm>
          <a:prstGeom prst="rect">
            <a:avLst/>
          </a:prstGeom>
          <a:noFill/>
        </p:spPr>
        <p:txBody>
          <a:bodyPr wrap="square" rtlCol="0">
            <a:spAutoFit/>
          </a:bodyPr>
          <a:lstStyle/>
          <a:p>
            <a:r>
              <a:rPr lang="hr-HR" i="1" dirty="0">
                <a:solidFill>
                  <a:srgbClr val="FF0000"/>
                </a:solidFill>
              </a:rPr>
              <a:t>9</a:t>
            </a:r>
            <a:endParaRPr lang="en-US" i="1" dirty="0">
              <a:solidFill>
                <a:srgbClr val="FF0000"/>
              </a:solidFill>
            </a:endParaRPr>
          </a:p>
        </p:txBody>
      </p:sp>
      <p:sp>
        <p:nvSpPr>
          <p:cNvPr id="20" name="TextBox 19">
            <a:extLst>
              <a:ext uri="{FF2B5EF4-FFF2-40B4-BE49-F238E27FC236}">
                <a16:creationId xmlns:a16="http://schemas.microsoft.com/office/drawing/2014/main" id="{A1CF73EC-A407-4BC9-A610-F25CD345970B}"/>
              </a:ext>
            </a:extLst>
          </p:cNvPr>
          <p:cNvSpPr txBox="1"/>
          <p:nvPr/>
        </p:nvSpPr>
        <p:spPr>
          <a:xfrm>
            <a:off x="2132119" y="2782800"/>
            <a:ext cx="363985" cy="369332"/>
          </a:xfrm>
          <a:prstGeom prst="rect">
            <a:avLst/>
          </a:prstGeom>
          <a:noFill/>
        </p:spPr>
        <p:txBody>
          <a:bodyPr wrap="square" rtlCol="0">
            <a:spAutoFit/>
          </a:bodyPr>
          <a:lstStyle/>
          <a:p>
            <a:r>
              <a:rPr lang="hr-HR" i="1" dirty="0">
                <a:solidFill>
                  <a:srgbClr val="FF0000"/>
                </a:solidFill>
              </a:rPr>
              <a:t>2</a:t>
            </a:r>
            <a:endParaRPr lang="en-US" i="1" dirty="0">
              <a:solidFill>
                <a:srgbClr val="FF0000"/>
              </a:solidFill>
            </a:endParaRPr>
          </a:p>
        </p:txBody>
      </p:sp>
      <p:sp>
        <p:nvSpPr>
          <p:cNvPr id="21" name="TextBox 20">
            <a:extLst>
              <a:ext uri="{FF2B5EF4-FFF2-40B4-BE49-F238E27FC236}">
                <a16:creationId xmlns:a16="http://schemas.microsoft.com/office/drawing/2014/main" id="{669169DD-C6D4-4E7C-AD45-314DF2C0DF9B}"/>
              </a:ext>
            </a:extLst>
          </p:cNvPr>
          <p:cNvSpPr txBox="1"/>
          <p:nvPr/>
        </p:nvSpPr>
        <p:spPr>
          <a:xfrm>
            <a:off x="2109466" y="3918528"/>
            <a:ext cx="363985" cy="369332"/>
          </a:xfrm>
          <a:prstGeom prst="rect">
            <a:avLst/>
          </a:prstGeom>
          <a:noFill/>
        </p:spPr>
        <p:txBody>
          <a:bodyPr wrap="square" rtlCol="0">
            <a:spAutoFit/>
          </a:bodyPr>
          <a:lstStyle/>
          <a:p>
            <a:r>
              <a:rPr lang="hr-HR" i="1" dirty="0">
                <a:solidFill>
                  <a:srgbClr val="FF0000"/>
                </a:solidFill>
              </a:rPr>
              <a:t>7</a:t>
            </a:r>
            <a:endParaRPr lang="en-US" i="1" dirty="0">
              <a:solidFill>
                <a:srgbClr val="FF0000"/>
              </a:solidFill>
            </a:endParaRPr>
          </a:p>
        </p:txBody>
      </p:sp>
      <p:sp>
        <p:nvSpPr>
          <p:cNvPr id="22" name="TextBox 21">
            <a:extLst>
              <a:ext uri="{FF2B5EF4-FFF2-40B4-BE49-F238E27FC236}">
                <a16:creationId xmlns:a16="http://schemas.microsoft.com/office/drawing/2014/main" id="{31FCEBC5-2CE3-4BB5-A4DA-585311ADE8E6}"/>
              </a:ext>
            </a:extLst>
          </p:cNvPr>
          <p:cNvSpPr txBox="1"/>
          <p:nvPr/>
        </p:nvSpPr>
        <p:spPr>
          <a:xfrm>
            <a:off x="2122257" y="3735670"/>
            <a:ext cx="363985" cy="369332"/>
          </a:xfrm>
          <a:prstGeom prst="rect">
            <a:avLst/>
          </a:prstGeom>
          <a:noFill/>
        </p:spPr>
        <p:txBody>
          <a:bodyPr wrap="square" rtlCol="0">
            <a:spAutoFit/>
          </a:bodyPr>
          <a:lstStyle/>
          <a:p>
            <a:r>
              <a:rPr lang="hr-HR" i="1" dirty="0">
                <a:solidFill>
                  <a:srgbClr val="FF0000"/>
                </a:solidFill>
              </a:rPr>
              <a:t>6</a:t>
            </a:r>
            <a:endParaRPr lang="en-US" i="1" dirty="0">
              <a:solidFill>
                <a:srgbClr val="FF0000"/>
              </a:solidFill>
            </a:endParaRPr>
          </a:p>
        </p:txBody>
      </p:sp>
    </p:spTree>
    <p:extLst>
      <p:ext uri="{BB962C8B-B14F-4D97-AF65-F5344CB8AC3E}">
        <p14:creationId xmlns:p14="http://schemas.microsoft.com/office/powerpoint/2010/main" val="115531777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7"/>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9C4BD91-C305-455F-B40A-B6E0D3E9B0BE}"/>
              </a:ext>
            </a:extLst>
          </p:cNvPr>
          <p:cNvSpPr>
            <a:spLocks noGrp="1"/>
          </p:cNvSpPr>
          <p:nvPr>
            <p:ph idx="1"/>
          </p:nvPr>
        </p:nvSpPr>
        <p:spPr>
          <a:xfrm>
            <a:off x="5397624" y="103357"/>
            <a:ext cx="6329778" cy="4228946"/>
          </a:xfrm>
        </p:spPr>
        <p:txBody>
          <a:bodyPr>
            <a:normAutofit lnSpcReduction="10000"/>
          </a:bodyPr>
          <a:lstStyle/>
          <a:p>
            <a:r>
              <a:rPr lang="hr-HR" b="1" dirty="0" err="1"/>
              <a:t>Task</a:t>
            </a:r>
            <a:r>
              <a:rPr lang="hr-HR" b="1" dirty="0"/>
              <a:t> 6: </a:t>
            </a:r>
            <a:r>
              <a:rPr lang="hr-HR" b="1" dirty="0" err="1"/>
              <a:t>Go</a:t>
            </a:r>
            <a:r>
              <a:rPr lang="hr-HR" b="1" dirty="0"/>
              <a:t> online </a:t>
            </a:r>
            <a:r>
              <a:rPr lang="hr-HR" b="1" dirty="0" err="1"/>
              <a:t>and</a:t>
            </a:r>
            <a:r>
              <a:rPr lang="hr-HR" b="1" dirty="0"/>
              <a:t> </a:t>
            </a:r>
            <a:r>
              <a:rPr lang="hr-HR" b="1" dirty="0" err="1"/>
              <a:t>find</a:t>
            </a:r>
            <a:r>
              <a:rPr lang="hr-HR" b="1" dirty="0"/>
              <a:t> </a:t>
            </a:r>
            <a:r>
              <a:rPr lang="hr-HR" b="1" dirty="0" err="1"/>
              <a:t>examples</a:t>
            </a:r>
            <a:r>
              <a:rPr lang="hr-HR" b="1" dirty="0"/>
              <a:t> </a:t>
            </a:r>
            <a:r>
              <a:rPr lang="hr-HR" b="1" dirty="0" err="1"/>
              <a:t>of</a:t>
            </a:r>
            <a:r>
              <a:rPr lang="hr-HR" b="1" dirty="0"/>
              <a:t> </a:t>
            </a:r>
            <a:r>
              <a:rPr lang="hr-HR" b="1" dirty="0" err="1"/>
              <a:t>names</a:t>
            </a:r>
            <a:r>
              <a:rPr lang="hr-HR" b="1" dirty="0"/>
              <a:t> </a:t>
            </a:r>
            <a:r>
              <a:rPr lang="hr-HR" b="1" dirty="0" err="1"/>
              <a:t>used</a:t>
            </a:r>
            <a:r>
              <a:rPr lang="hr-HR" b="1" dirty="0"/>
              <a:t> </a:t>
            </a:r>
            <a:r>
              <a:rPr lang="hr-HR" b="1" dirty="0" err="1"/>
              <a:t>both</a:t>
            </a:r>
            <a:r>
              <a:rPr lang="hr-HR" b="1" dirty="0"/>
              <a:t> for </a:t>
            </a:r>
            <a:r>
              <a:rPr lang="hr-HR" b="1" dirty="0" err="1"/>
              <a:t>girls</a:t>
            </a:r>
            <a:r>
              <a:rPr lang="hr-HR" b="1" dirty="0"/>
              <a:t> </a:t>
            </a:r>
            <a:r>
              <a:rPr lang="hr-HR" b="1" dirty="0" err="1"/>
              <a:t>and</a:t>
            </a:r>
            <a:r>
              <a:rPr lang="hr-HR" b="1" dirty="0"/>
              <a:t> </a:t>
            </a:r>
            <a:r>
              <a:rPr lang="hr-HR" b="1" dirty="0" err="1"/>
              <a:t>boys</a:t>
            </a:r>
            <a:r>
              <a:rPr lang="hr-HR" b="1" dirty="0"/>
              <a:t>. </a:t>
            </a:r>
            <a:r>
              <a:rPr lang="hr-HR" i="1" dirty="0"/>
              <a:t>Imena poput Charlie, Dylan ili Tyler mogu se koristiti za djevojčice i za dječake. Pretraži Internet i pronađi još primjera univerzalnih imena. </a:t>
            </a:r>
          </a:p>
          <a:p>
            <a:r>
              <a:rPr lang="hr-HR" b="1" dirty="0" err="1"/>
              <a:t>Study</a:t>
            </a:r>
            <a:r>
              <a:rPr lang="hr-HR" b="1" dirty="0"/>
              <a:t> </a:t>
            </a:r>
            <a:r>
              <a:rPr lang="hr-HR" b="1" dirty="0" err="1"/>
              <a:t>the</a:t>
            </a:r>
            <a:r>
              <a:rPr lang="hr-HR" b="1" dirty="0"/>
              <a:t> </a:t>
            </a:r>
            <a:r>
              <a:rPr lang="hr-HR" b="1" dirty="0" err="1"/>
              <a:t>Fun</a:t>
            </a:r>
            <a:r>
              <a:rPr lang="hr-HR" b="1" dirty="0"/>
              <a:t> </a:t>
            </a:r>
            <a:r>
              <a:rPr lang="hr-HR" b="1" dirty="0" err="1"/>
              <a:t>fact</a:t>
            </a:r>
            <a:r>
              <a:rPr lang="hr-HR" b="1" dirty="0"/>
              <a:t> </a:t>
            </a:r>
            <a:r>
              <a:rPr lang="hr-HR" b="1" dirty="0" err="1"/>
              <a:t>and</a:t>
            </a:r>
            <a:r>
              <a:rPr lang="hr-HR" b="1" dirty="0"/>
              <a:t> </a:t>
            </a:r>
            <a:r>
              <a:rPr lang="hr-HR" b="1" dirty="0" err="1"/>
              <a:t>Australian</a:t>
            </a:r>
            <a:r>
              <a:rPr lang="hr-HR" b="1" dirty="0"/>
              <a:t> English </a:t>
            </a:r>
            <a:r>
              <a:rPr lang="hr-HR" b="1" dirty="0" err="1"/>
              <a:t>box</a:t>
            </a:r>
            <a:r>
              <a:rPr lang="hr-HR" b="1" dirty="0"/>
              <a:t>. </a:t>
            </a:r>
            <a:r>
              <a:rPr lang="hr-HR" i="1" dirty="0"/>
              <a:t>Pročitaj tekst u rubrikama </a:t>
            </a:r>
            <a:r>
              <a:rPr lang="hr-HR" i="1" dirty="0" err="1"/>
              <a:t>Fun</a:t>
            </a:r>
            <a:r>
              <a:rPr lang="hr-HR" i="1" dirty="0"/>
              <a:t> </a:t>
            </a:r>
            <a:r>
              <a:rPr lang="hr-HR" i="1" dirty="0" err="1"/>
              <a:t>fact</a:t>
            </a:r>
            <a:r>
              <a:rPr lang="hr-HR" i="1" dirty="0"/>
              <a:t> i </a:t>
            </a:r>
            <a:r>
              <a:rPr lang="hr-HR" i="1" dirty="0" err="1"/>
              <a:t>Australian</a:t>
            </a:r>
            <a:r>
              <a:rPr lang="hr-HR" i="1" dirty="0"/>
              <a:t> English. Što si novo naučio o kulturi Australije i zapadnih zemalja?</a:t>
            </a:r>
            <a:endParaRPr lang="en-US" b="1" dirty="0"/>
          </a:p>
        </p:txBody>
      </p:sp>
      <p:pic>
        <p:nvPicPr>
          <p:cNvPr id="6" name="Picture 5">
            <a:extLst>
              <a:ext uri="{FF2B5EF4-FFF2-40B4-BE49-F238E27FC236}">
                <a16:creationId xmlns:a16="http://schemas.microsoft.com/office/drawing/2014/main" id="{BB95771F-8F9F-49C9-94F6-A0290F363848}"/>
              </a:ext>
            </a:extLst>
          </p:cNvPr>
          <p:cNvPicPr>
            <a:picLocks noChangeAspect="1"/>
          </p:cNvPicPr>
          <p:nvPr/>
        </p:nvPicPr>
        <p:blipFill>
          <a:blip r:embed="rId2"/>
          <a:stretch>
            <a:fillRect/>
          </a:stretch>
        </p:blipFill>
        <p:spPr>
          <a:xfrm>
            <a:off x="0" y="0"/>
            <a:ext cx="5245706" cy="6858000"/>
          </a:xfrm>
          <a:prstGeom prst="rect">
            <a:avLst/>
          </a:prstGeom>
        </p:spPr>
      </p:pic>
      <p:pic>
        <p:nvPicPr>
          <p:cNvPr id="14" name="Picture 13">
            <a:extLst>
              <a:ext uri="{FF2B5EF4-FFF2-40B4-BE49-F238E27FC236}">
                <a16:creationId xmlns:a16="http://schemas.microsoft.com/office/drawing/2014/main" id="{87A069F1-6201-4CC3-8632-39A2FA99BD9C}"/>
              </a:ext>
            </a:extLst>
          </p:cNvPr>
          <p:cNvPicPr>
            <a:picLocks noChangeAspect="1"/>
          </p:cNvPicPr>
          <p:nvPr/>
        </p:nvPicPr>
        <p:blipFill rotWithShape="1">
          <a:blip r:embed="rId3"/>
          <a:srcRect l="10902"/>
          <a:stretch/>
        </p:blipFill>
        <p:spPr>
          <a:xfrm>
            <a:off x="120147" y="3153138"/>
            <a:ext cx="5357376" cy="1434908"/>
          </a:xfrm>
          <a:prstGeom prst="rect">
            <a:avLst/>
          </a:prstGeom>
          <a:ln w="57150">
            <a:solidFill>
              <a:srgbClr val="FF0000"/>
            </a:solidFill>
          </a:ln>
        </p:spPr>
      </p:pic>
      <p:pic>
        <p:nvPicPr>
          <p:cNvPr id="16" name="Picture 15">
            <a:extLst>
              <a:ext uri="{FF2B5EF4-FFF2-40B4-BE49-F238E27FC236}">
                <a16:creationId xmlns:a16="http://schemas.microsoft.com/office/drawing/2014/main" id="{CB195E05-079D-4D46-9048-B2659F11B5BD}"/>
              </a:ext>
            </a:extLst>
          </p:cNvPr>
          <p:cNvPicPr>
            <a:picLocks noChangeAspect="1"/>
          </p:cNvPicPr>
          <p:nvPr/>
        </p:nvPicPr>
        <p:blipFill rotWithShape="1">
          <a:blip r:embed="rId4"/>
          <a:srcRect l="3100" t="2878" r="17146" b="25760"/>
          <a:stretch/>
        </p:blipFill>
        <p:spPr>
          <a:xfrm>
            <a:off x="4062664" y="4753250"/>
            <a:ext cx="3411054" cy="1825103"/>
          </a:xfrm>
          <a:prstGeom prst="rect">
            <a:avLst/>
          </a:prstGeom>
          <a:ln w="57150">
            <a:solidFill>
              <a:srgbClr val="FF0000"/>
            </a:solidFill>
          </a:ln>
        </p:spPr>
      </p:pic>
      <p:pic>
        <p:nvPicPr>
          <p:cNvPr id="18" name="Picture 17">
            <a:extLst>
              <a:ext uri="{FF2B5EF4-FFF2-40B4-BE49-F238E27FC236}">
                <a16:creationId xmlns:a16="http://schemas.microsoft.com/office/drawing/2014/main" id="{4BD55F5B-DF31-4186-8B0F-20EE1D6C71BE}"/>
              </a:ext>
            </a:extLst>
          </p:cNvPr>
          <p:cNvPicPr>
            <a:picLocks noChangeAspect="1"/>
          </p:cNvPicPr>
          <p:nvPr/>
        </p:nvPicPr>
        <p:blipFill>
          <a:blip r:embed="rId5"/>
          <a:stretch>
            <a:fillRect/>
          </a:stretch>
        </p:blipFill>
        <p:spPr>
          <a:xfrm>
            <a:off x="8202966" y="4332303"/>
            <a:ext cx="2396971" cy="2326623"/>
          </a:xfrm>
          <a:prstGeom prst="rect">
            <a:avLst/>
          </a:prstGeom>
          <a:ln w="57150">
            <a:solidFill>
              <a:srgbClr val="FF0000"/>
            </a:solidFill>
          </a:ln>
        </p:spPr>
      </p:pic>
    </p:spTree>
    <p:extLst>
      <p:ext uri="{BB962C8B-B14F-4D97-AF65-F5344CB8AC3E}">
        <p14:creationId xmlns:p14="http://schemas.microsoft.com/office/powerpoint/2010/main" val="40268541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9995EF-0DB0-4634-BA6F-B673EC9FF8BC}"/>
              </a:ext>
            </a:extLst>
          </p:cNvPr>
          <p:cNvSpPr>
            <a:spLocks noGrp="1"/>
          </p:cNvSpPr>
          <p:nvPr>
            <p:ph idx="1"/>
          </p:nvPr>
        </p:nvSpPr>
        <p:spPr>
          <a:xfrm>
            <a:off x="9201149" y="133350"/>
            <a:ext cx="2609851" cy="4857750"/>
          </a:xfrm>
        </p:spPr>
        <p:txBody>
          <a:bodyPr/>
          <a:lstStyle/>
          <a:p>
            <a:r>
              <a:rPr lang="hr-HR" b="1" dirty="0"/>
              <a:t>Open </a:t>
            </a:r>
            <a:r>
              <a:rPr lang="hr-HR" b="1" dirty="0" err="1"/>
              <a:t>your</a:t>
            </a:r>
            <a:r>
              <a:rPr lang="hr-HR" b="1" dirty="0"/>
              <a:t> </a:t>
            </a:r>
            <a:r>
              <a:rPr lang="hr-HR" b="1" dirty="0" err="1"/>
              <a:t>workbook</a:t>
            </a:r>
            <a:r>
              <a:rPr lang="hr-HR" b="1" dirty="0"/>
              <a:t>, </a:t>
            </a:r>
            <a:r>
              <a:rPr lang="hr-HR" b="1" dirty="0" err="1"/>
              <a:t>page</a:t>
            </a:r>
            <a:r>
              <a:rPr lang="hr-HR" b="1" dirty="0"/>
              <a:t> 6.</a:t>
            </a:r>
          </a:p>
          <a:p>
            <a:r>
              <a:rPr lang="hr-HR" b="1" dirty="0" err="1"/>
              <a:t>Task</a:t>
            </a:r>
            <a:r>
              <a:rPr lang="hr-HR" b="1" dirty="0"/>
              <a:t> 1: </a:t>
            </a:r>
            <a:r>
              <a:rPr lang="hr-HR" b="1" dirty="0" err="1"/>
              <a:t>Sort</a:t>
            </a:r>
            <a:r>
              <a:rPr lang="hr-HR" b="1" dirty="0"/>
              <a:t> </a:t>
            </a:r>
            <a:r>
              <a:rPr lang="hr-HR" b="1" dirty="0" err="1"/>
              <a:t>out</a:t>
            </a:r>
            <a:r>
              <a:rPr lang="hr-HR" b="1" dirty="0"/>
              <a:t> </a:t>
            </a:r>
            <a:r>
              <a:rPr lang="hr-HR" b="1" dirty="0" err="1"/>
              <a:t>the</a:t>
            </a:r>
            <a:r>
              <a:rPr lang="hr-HR" b="1" dirty="0"/>
              <a:t> </a:t>
            </a:r>
            <a:r>
              <a:rPr lang="hr-HR" b="1" dirty="0" err="1"/>
              <a:t>names</a:t>
            </a:r>
            <a:r>
              <a:rPr lang="hr-HR" b="1" dirty="0"/>
              <a:t> </a:t>
            </a:r>
            <a:r>
              <a:rPr lang="hr-HR" b="1" dirty="0" err="1"/>
              <a:t>in</a:t>
            </a:r>
            <a:r>
              <a:rPr lang="hr-HR" b="1" dirty="0"/>
              <a:t> </a:t>
            </a:r>
            <a:r>
              <a:rPr lang="hr-HR" b="1" dirty="0" err="1"/>
              <a:t>the</a:t>
            </a:r>
            <a:r>
              <a:rPr lang="hr-HR" b="1" dirty="0"/>
              <a:t> table. </a:t>
            </a:r>
            <a:r>
              <a:rPr lang="hr-HR" i="1" dirty="0"/>
              <a:t>Razvrstaj imena u tablicu pomoću Interneta. </a:t>
            </a:r>
            <a:endParaRPr lang="en-US" b="1" dirty="0"/>
          </a:p>
        </p:txBody>
      </p:sp>
      <p:pic>
        <p:nvPicPr>
          <p:cNvPr id="5" name="Picture 4">
            <a:extLst>
              <a:ext uri="{FF2B5EF4-FFF2-40B4-BE49-F238E27FC236}">
                <a16:creationId xmlns:a16="http://schemas.microsoft.com/office/drawing/2014/main" id="{DCA33F32-2065-41F2-8F2D-F510F3DB6B46}"/>
              </a:ext>
            </a:extLst>
          </p:cNvPr>
          <p:cNvPicPr>
            <a:picLocks noChangeAspect="1"/>
          </p:cNvPicPr>
          <p:nvPr/>
        </p:nvPicPr>
        <p:blipFill rotWithShape="1">
          <a:blip r:embed="rId2"/>
          <a:srcRect l="7832" t="1595" r="9596"/>
          <a:stretch/>
        </p:blipFill>
        <p:spPr>
          <a:xfrm>
            <a:off x="219075" y="133350"/>
            <a:ext cx="8845852" cy="6019800"/>
          </a:xfrm>
          <a:prstGeom prst="rect">
            <a:avLst/>
          </a:prstGeom>
          <a:ln w="57150">
            <a:solidFill>
              <a:srgbClr val="FF0000"/>
            </a:solidFill>
          </a:ln>
        </p:spPr>
      </p:pic>
      <p:sp>
        <p:nvSpPr>
          <p:cNvPr id="6" name="TextBox 5">
            <a:extLst>
              <a:ext uri="{FF2B5EF4-FFF2-40B4-BE49-F238E27FC236}">
                <a16:creationId xmlns:a16="http://schemas.microsoft.com/office/drawing/2014/main" id="{6E04C7D0-6E68-4557-8C10-7B2C2E42CE6C}"/>
              </a:ext>
            </a:extLst>
          </p:cNvPr>
          <p:cNvSpPr txBox="1"/>
          <p:nvPr/>
        </p:nvSpPr>
        <p:spPr>
          <a:xfrm>
            <a:off x="781050" y="4000500"/>
            <a:ext cx="2171700" cy="2031325"/>
          </a:xfrm>
          <a:prstGeom prst="rect">
            <a:avLst/>
          </a:prstGeom>
          <a:noFill/>
        </p:spPr>
        <p:txBody>
          <a:bodyPr wrap="square" rtlCol="0">
            <a:spAutoFit/>
          </a:bodyPr>
          <a:lstStyle/>
          <a:p>
            <a:r>
              <a:rPr lang="en-US" i="1" dirty="0">
                <a:solidFill>
                  <a:srgbClr val="FF0000"/>
                </a:solidFill>
              </a:rPr>
              <a:t>Joshua</a:t>
            </a:r>
          </a:p>
          <a:p>
            <a:r>
              <a:rPr lang="en-US" i="1" dirty="0">
                <a:solidFill>
                  <a:srgbClr val="FF0000"/>
                </a:solidFill>
              </a:rPr>
              <a:t>Chris</a:t>
            </a:r>
          </a:p>
          <a:p>
            <a:r>
              <a:rPr lang="en-US" i="1" dirty="0">
                <a:solidFill>
                  <a:srgbClr val="FF0000"/>
                </a:solidFill>
              </a:rPr>
              <a:t>Oliver</a:t>
            </a:r>
          </a:p>
          <a:p>
            <a:r>
              <a:rPr lang="en-US" i="1" dirty="0">
                <a:solidFill>
                  <a:srgbClr val="FF0000"/>
                </a:solidFill>
              </a:rPr>
              <a:t>Luke</a:t>
            </a:r>
          </a:p>
          <a:p>
            <a:r>
              <a:rPr lang="en-US" i="1" dirty="0">
                <a:solidFill>
                  <a:srgbClr val="FF0000"/>
                </a:solidFill>
              </a:rPr>
              <a:t>Phillip</a:t>
            </a:r>
          </a:p>
          <a:p>
            <a:r>
              <a:rPr lang="en-US" i="1" dirty="0">
                <a:solidFill>
                  <a:srgbClr val="FF0000"/>
                </a:solidFill>
              </a:rPr>
              <a:t>Tom</a:t>
            </a:r>
          </a:p>
          <a:p>
            <a:endParaRPr lang="en-US" dirty="0"/>
          </a:p>
        </p:txBody>
      </p:sp>
      <p:sp>
        <p:nvSpPr>
          <p:cNvPr id="7" name="TextBox 6">
            <a:extLst>
              <a:ext uri="{FF2B5EF4-FFF2-40B4-BE49-F238E27FC236}">
                <a16:creationId xmlns:a16="http://schemas.microsoft.com/office/drawing/2014/main" id="{E08C3131-18F0-43A2-A46F-A3754ED48BB5}"/>
              </a:ext>
            </a:extLst>
          </p:cNvPr>
          <p:cNvSpPr txBox="1"/>
          <p:nvPr/>
        </p:nvSpPr>
        <p:spPr>
          <a:xfrm>
            <a:off x="3453414" y="4000500"/>
            <a:ext cx="1677879" cy="2031325"/>
          </a:xfrm>
          <a:prstGeom prst="rect">
            <a:avLst/>
          </a:prstGeom>
          <a:noFill/>
        </p:spPr>
        <p:txBody>
          <a:bodyPr wrap="square" rtlCol="0">
            <a:spAutoFit/>
          </a:bodyPr>
          <a:lstStyle/>
          <a:p>
            <a:r>
              <a:rPr lang="en-US" i="1" dirty="0">
                <a:solidFill>
                  <a:srgbClr val="FF0000"/>
                </a:solidFill>
              </a:rPr>
              <a:t>Chloe</a:t>
            </a:r>
          </a:p>
          <a:p>
            <a:r>
              <a:rPr lang="en-US" i="1" dirty="0">
                <a:solidFill>
                  <a:srgbClr val="FF0000"/>
                </a:solidFill>
              </a:rPr>
              <a:t>Angela</a:t>
            </a:r>
            <a:endParaRPr lang="hr-HR" i="1" dirty="0">
              <a:solidFill>
                <a:srgbClr val="FF0000"/>
              </a:solidFill>
            </a:endParaRPr>
          </a:p>
          <a:p>
            <a:r>
              <a:rPr lang="en-US" i="1" dirty="0">
                <a:solidFill>
                  <a:srgbClr val="FF0000"/>
                </a:solidFill>
              </a:rPr>
              <a:t>Emma</a:t>
            </a:r>
          </a:p>
          <a:p>
            <a:r>
              <a:rPr lang="en-US" i="1" dirty="0">
                <a:solidFill>
                  <a:srgbClr val="FF0000"/>
                </a:solidFill>
              </a:rPr>
              <a:t>Meghan</a:t>
            </a:r>
          </a:p>
          <a:p>
            <a:r>
              <a:rPr lang="en-US" i="1" dirty="0">
                <a:solidFill>
                  <a:srgbClr val="FF0000"/>
                </a:solidFill>
              </a:rPr>
              <a:t>Amy</a:t>
            </a:r>
          </a:p>
          <a:p>
            <a:r>
              <a:rPr lang="en-US" i="1" dirty="0">
                <a:solidFill>
                  <a:srgbClr val="FF0000"/>
                </a:solidFill>
              </a:rPr>
              <a:t>Lucy</a:t>
            </a:r>
          </a:p>
          <a:p>
            <a:endParaRPr lang="en-US" dirty="0"/>
          </a:p>
        </p:txBody>
      </p:sp>
      <p:sp>
        <p:nvSpPr>
          <p:cNvPr id="8" name="TextBox 7">
            <a:extLst>
              <a:ext uri="{FF2B5EF4-FFF2-40B4-BE49-F238E27FC236}">
                <a16:creationId xmlns:a16="http://schemas.microsoft.com/office/drawing/2014/main" id="{2FAC1D03-4DA5-46C1-936A-CCD41ED18A17}"/>
              </a:ext>
            </a:extLst>
          </p:cNvPr>
          <p:cNvSpPr txBox="1"/>
          <p:nvPr/>
        </p:nvSpPr>
        <p:spPr>
          <a:xfrm>
            <a:off x="6096000" y="4000500"/>
            <a:ext cx="2053701" cy="2031325"/>
          </a:xfrm>
          <a:prstGeom prst="rect">
            <a:avLst/>
          </a:prstGeom>
          <a:noFill/>
        </p:spPr>
        <p:txBody>
          <a:bodyPr wrap="square" rtlCol="0">
            <a:spAutoFit/>
          </a:bodyPr>
          <a:lstStyle/>
          <a:p>
            <a:r>
              <a:rPr lang="en-US" i="1" dirty="0">
                <a:solidFill>
                  <a:srgbClr val="FF0000"/>
                </a:solidFill>
              </a:rPr>
              <a:t>Sam</a:t>
            </a:r>
          </a:p>
          <a:p>
            <a:r>
              <a:rPr lang="en-US" i="1" dirty="0">
                <a:solidFill>
                  <a:srgbClr val="FF0000"/>
                </a:solidFill>
              </a:rPr>
              <a:t>Ryan</a:t>
            </a:r>
            <a:endParaRPr lang="hr-HR" i="1" dirty="0">
              <a:solidFill>
                <a:srgbClr val="FF0000"/>
              </a:solidFill>
            </a:endParaRPr>
          </a:p>
          <a:p>
            <a:r>
              <a:rPr lang="en-US" i="1" dirty="0">
                <a:solidFill>
                  <a:srgbClr val="FF0000"/>
                </a:solidFill>
              </a:rPr>
              <a:t>Taylor</a:t>
            </a:r>
          </a:p>
          <a:p>
            <a:r>
              <a:rPr lang="en-US" i="1" dirty="0">
                <a:solidFill>
                  <a:srgbClr val="FF0000"/>
                </a:solidFill>
              </a:rPr>
              <a:t>Jordan</a:t>
            </a:r>
          </a:p>
          <a:p>
            <a:r>
              <a:rPr lang="en-US" i="1" dirty="0">
                <a:solidFill>
                  <a:srgbClr val="FF0000"/>
                </a:solidFill>
              </a:rPr>
              <a:t>Reese</a:t>
            </a:r>
          </a:p>
          <a:p>
            <a:r>
              <a:rPr lang="en-US" i="1" dirty="0">
                <a:solidFill>
                  <a:srgbClr val="FF0000"/>
                </a:solidFill>
              </a:rPr>
              <a:t>Alex</a:t>
            </a:r>
          </a:p>
          <a:p>
            <a:endParaRPr lang="en-US" dirty="0"/>
          </a:p>
        </p:txBody>
      </p:sp>
    </p:spTree>
    <p:extLst>
      <p:ext uri="{BB962C8B-B14F-4D97-AF65-F5344CB8AC3E}">
        <p14:creationId xmlns:p14="http://schemas.microsoft.com/office/powerpoint/2010/main" val="243525901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D50A155-D1A7-4A8E-AE6C-0EC4A973A4B7}"/>
              </a:ext>
            </a:extLst>
          </p:cNvPr>
          <p:cNvSpPr>
            <a:spLocks noGrp="1"/>
          </p:cNvSpPr>
          <p:nvPr>
            <p:ph idx="1"/>
          </p:nvPr>
        </p:nvSpPr>
        <p:spPr>
          <a:xfrm>
            <a:off x="8487052" y="520607"/>
            <a:ext cx="3088690" cy="4351338"/>
          </a:xfrm>
        </p:spPr>
        <p:txBody>
          <a:bodyPr/>
          <a:lstStyle/>
          <a:p>
            <a:r>
              <a:rPr lang="hr-HR" b="1" dirty="0" err="1"/>
              <a:t>Task</a:t>
            </a:r>
            <a:r>
              <a:rPr lang="hr-HR" b="1" dirty="0"/>
              <a:t> 2: </a:t>
            </a:r>
            <a:r>
              <a:rPr lang="hr-HR" b="1" dirty="0" err="1"/>
              <a:t>Complete</a:t>
            </a:r>
            <a:r>
              <a:rPr lang="hr-HR" b="1" dirty="0"/>
              <a:t> </a:t>
            </a:r>
            <a:r>
              <a:rPr lang="hr-HR" b="1" dirty="0" err="1"/>
              <a:t>the</a:t>
            </a:r>
            <a:r>
              <a:rPr lang="hr-HR" b="1" dirty="0"/>
              <a:t> </a:t>
            </a:r>
            <a:r>
              <a:rPr lang="hr-HR" b="1" dirty="0" err="1"/>
              <a:t>sentences</a:t>
            </a:r>
            <a:r>
              <a:rPr lang="hr-HR" b="1" dirty="0"/>
              <a:t> </a:t>
            </a:r>
            <a:r>
              <a:rPr lang="hr-HR" b="1" dirty="0" err="1"/>
              <a:t>with</a:t>
            </a:r>
            <a:r>
              <a:rPr lang="hr-HR" b="1" dirty="0"/>
              <a:t> </a:t>
            </a:r>
            <a:r>
              <a:rPr lang="hr-HR" b="1" dirty="0" err="1"/>
              <a:t>the</a:t>
            </a:r>
            <a:r>
              <a:rPr lang="hr-HR" b="1" dirty="0"/>
              <a:t> </a:t>
            </a:r>
            <a:r>
              <a:rPr lang="hr-HR" b="1" dirty="0" err="1"/>
              <a:t>words</a:t>
            </a:r>
            <a:r>
              <a:rPr lang="hr-HR" b="1" dirty="0"/>
              <a:t> </a:t>
            </a:r>
            <a:r>
              <a:rPr lang="hr-HR" b="1" dirty="0" err="1"/>
              <a:t>from</a:t>
            </a:r>
            <a:r>
              <a:rPr lang="hr-HR" b="1" dirty="0"/>
              <a:t> </a:t>
            </a:r>
            <a:r>
              <a:rPr lang="hr-HR" b="1" dirty="0" err="1"/>
              <a:t>the</a:t>
            </a:r>
            <a:r>
              <a:rPr lang="hr-HR" b="1" dirty="0"/>
              <a:t> </a:t>
            </a:r>
            <a:r>
              <a:rPr lang="hr-HR" b="1" dirty="0" err="1"/>
              <a:t>box</a:t>
            </a:r>
            <a:r>
              <a:rPr lang="hr-HR" b="1" dirty="0"/>
              <a:t>. </a:t>
            </a:r>
            <a:r>
              <a:rPr lang="hr-HR" i="1" dirty="0"/>
              <a:t>Ubaci riječi u tekst u 2. zadatku. </a:t>
            </a:r>
            <a:endParaRPr lang="en-US" b="1" dirty="0"/>
          </a:p>
        </p:txBody>
      </p:sp>
      <p:pic>
        <p:nvPicPr>
          <p:cNvPr id="5" name="Picture 4">
            <a:extLst>
              <a:ext uri="{FF2B5EF4-FFF2-40B4-BE49-F238E27FC236}">
                <a16:creationId xmlns:a16="http://schemas.microsoft.com/office/drawing/2014/main" id="{6858DB6E-EC40-4C72-88EF-CB5304A97700}"/>
              </a:ext>
            </a:extLst>
          </p:cNvPr>
          <p:cNvPicPr>
            <a:picLocks noChangeAspect="1"/>
          </p:cNvPicPr>
          <p:nvPr/>
        </p:nvPicPr>
        <p:blipFill>
          <a:blip r:embed="rId2"/>
          <a:stretch>
            <a:fillRect/>
          </a:stretch>
        </p:blipFill>
        <p:spPr>
          <a:xfrm>
            <a:off x="101629" y="391957"/>
            <a:ext cx="8385423" cy="6121142"/>
          </a:xfrm>
          <a:prstGeom prst="rect">
            <a:avLst/>
          </a:prstGeom>
          <a:ln w="57150">
            <a:solidFill>
              <a:srgbClr val="FF0000"/>
            </a:solidFill>
          </a:ln>
        </p:spPr>
      </p:pic>
      <p:sp>
        <p:nvSpPr>
          <p:cNvPr id="6" name="TextBox 5">
            <a:extLst>
              <a:ext uri="{FF2B5EF4-FFF2-40B4-BE49-F238E27FC236}">
                <a16:creationId xmlns:a16="http://schemas.microsoft.com/office/drawing/2014/main" id="{BA90FF4B-80B7-48EA-8A4D-8A751A0FFC57}"/>
              </a:ext>
            </a:extLst>
          </p:cNvPr>
          <p:cNvSpPr txBox="1"/>
          <p:nvPr/>
        </p:nvSpPr>
        <p:spPr>
          <a:xfrm>
            <a:off x="514905" y="2696276"/>
            <a:ext cx="1855433" cy="369332"/>
          </a:xfrm>
          <a:prstGeom prst="rect">
            <a:avLst/>
          </a:prstGeom>
          <a:noFill/>
        </p:spPr>
        <p:txBody>
          <a:bodyPr wrap="square" rtlCol="0">
            <a:spAutoFit/>
          </a:bodyPr>
          <a:lstStyle/>
          <a:p>
            <a:r>
              <a:rPr lang="hr-HR" i="1" dirty="0" err="1">
                <a:solidFill>
                  <a:srgbClr val="FF0000"/>
                </a:solidFill>
              </a:rPr>
              <a:t>two</a:t>
            </a:r>
            <a:r>
              <a:rPr lang="hr-HR" i="1" dirty="0">
                <a:solidFill>
                  <a:srgbClr val="FF0000"/>
                </a:solidFill>
              </a:rPr>
              <a:t> </a:t>
            </a:r>
            <a:r>
              <a:rPr lang="hr-HR" i="1" dirty="0" err="1">
                <a:solidFill>
                  <a:srgbClr val="FF0000"/>
                </a:solidFill>
              </a:rPr>
              <a:t>peas</a:t>
            </a:r>
            <a:r>
              <a:rPr lang="hr-HR" i="1" dirty="0">
                <a:solidFill>
                  <a:srgbClr val="FF0000"/>
                </a:solidFill>
              </a:rPr>
              <a:t> </a:t>
            </a:r>
            <a:r>
              <a:rPr lang="hr-HR" i="1" dirty="0" err="1">
                <a:solidFill>
                  <a:srgbClr val="FF0000"/>
                </a:solidFill>
              </a:rPr>
              <a:t>in</a:t>
            </a:r>
            <a:r>
              <a:rPr lang="hr-HR" i="1" dirty="0">
                <a:solidFill>
                  <a:srgbClr val="FF0000"/>
                </a:solidFill>
              </a:rPr>
              <a:t> a pod</a:t>
            </a:r>
            <a:endParaRPr lang="en-US" i="1" dirty="0">
              <a:solidFill>
                <a:srgbClr val="FF0000"/>
              </a:solidFill>
            </a:endParaRPr>
          </a:p>
        </p:txBody>
      </p:sp>
      <p:sp>
        <p:nvSpPr>
          <p:cNvPr id="7" name="TextBox 6">
            <a:extLst>
              <a:ext uri="{FF2B5EF4-FFF2-40B4-BE49-F238E27FC236}">
                <a16:creationId xmlns:a16="http://schemas.microsoft.com/office/drawing/2014/main" id="{E26ED25D-9B3A-4BA6-AAA5-12E8FBB6780E}"/>
              </a:ext>
            </a:extLst>
          </p:cNvPr>
          <p:cNvSpPr txBox="1"/>
          <p:nvPr/>
        </p:nvSpPr>
        <p:spPr>
          <a:xfrm>
            <a:off x="1309456" y="3248356"/>
            <a:ext cx="1855433" cy="369332"/>
          </a:xfrm>
          <a:prstGeom prst="rect">
            <a:avLst/>
          </a:prstGeom>
          <a:noFill/>
        </p:spPr>
        <p:txBody>
          <a:bodyPr wrap="square" rtlCol="0">
            <a:spAutoFit/>
          </a:bodyPr>
          <a:lstStyle/>
          <a:p>
            <a:r>
              <a:rPr lang="hr-HR" i="1" dirty="0" err="1">
                <a:solidFill>
                  <a:srgbClr val="FF0000"/>
                </a:solidFill>
              </a:rPr>
              <a:t>adorable</a:t>
            </a:r>
            <a:endParaRPr lang="en-US" i="1" dirty="0">
              <a:solidFill>
                <a:srgbClr val="FF0000"/>
              </a:solidFill>
            </a:endParaRPr>
          </a:p>
        </p:txBody>
      </p:sp>
      <p:sp>
        <p:nvSpPr>
          <p:cNvPr id="8" name="TextBox 7">
            <a:extLst>
              <a:ext uri="{FF2B5EF4-FFF2-40B4-BE49-F238E27FC236}">
                <a16:creationId xmlns:a16="http://schemas.microsoft.com/office/drawing/2014/main" id="{D1FD366E-16F9-4781-8C86-A8A76B4A35A0}"/>
              </a:ext>
            </a:extLst>
          </p:cNvPr>
          <p:cNvSpPr txBox="1"/>
          <p:nvPr/>
        </p:nvSpPr>
        <p:spPr>
          <a:xfrm>
            <a:off x="1121546" y="3507076"/>
            <a:ext cx="1855433" cy="369332"/>
          </a:xfrm>
          <a:prstGeom prst="rect">
            <a:avLst/>
          </a:prstGeom>
          <a:noFill/>
        </p:spPr>
        <p:txBody>
          <a:bodyPr wrap="square" rtlCol="0">
            <a:spAutoFit/>
          </a:bodyPr>
          <a:lstStyle/>
          <a:p>
            <a:r>
              <a:rPr lang="hr-HR" i="1" dirty="0" err="1">
                <a:solidFill>
                  <a:srgbClr val="FF0000"/>
                </a:solidFill>
              </a:rPr>
              <a:t>impulsive</a:t>
            </a:r>
            <a:endParaRPr lang="en-US" i="1" dirty="0">
              <a:solidFill>
                <a:srgbClr val="FF0000"/>
              </a:solidFill>
            </a:endParaRPr>
          </a:p>
        </p:txBody>
      </p:sp>
      <p:sp>
        <p:nvSpPr>
          <p:cNvPr id="10" name="TextBox 9">
            <a:extLst>
              <a:ext uri="{FF2B5EF4-FFF2-40B4-BE49-F238E27FC236}">
                <a16:creationId xmlns:a16="http://schemas.microsoft.com/office/drawing/2014/main" id="{E5981FCD-ED33-489E-AC73-C59440A49CDD}"/>
              </a:ext>
            </a:extLst>
          </p:cNvPr>
          <p:cNvSpPr txBox="1"/>
          <p:nvPr/>
        </p:nvSpPr>
        <p:spPr>
          <a:xfrm>
            <a:off x="689224" y="4033101"/>
            <a:ext cx="1855433" cy="369332"/>
          </a:xfrm>
          <a:prstGeom prst="rect">
            <a:avLst/>
          </a:prstGeom>
          <a:noFill/>
        </p:spPr>
        <p:txBody>
          <a:bodyPr wrap="square" rtlCol="0">
            <a:spAutoFit/>
          </a:bodyPr>
          <a:lstStyle/>
          <a:p>
            <a:r>
              <a:rPr lang="hr-HR" i="1" dirty="0" err="1">
                <a:solidFill>
                  <a:srgbClr val="FF0000"/>
                </a:solidFill>
              </a:rPr>
              <a:t>understanding</a:t>
            </a:r>
            <a:endParaRPr lang="en-US" i="1" dirty="0">
              <a:solidFill>
                <a:srgbClr val="FF0000"/>
              </a:solidFill>
            </a:endParaRPr>
          </a:p>
        </p:txBody>
      </p:sp>
      <p:sp>
        <p:nvSpPr>
          <p:cNvPr id="11" name="TextBox 10">
            <a:extLst>
              <a:ext uri="{FF2B5EF4-FFF2-40B4-BE49-F238E27FC236}">
                <a16:creationId xmlns:a16="http://schemas.microsoft.com/office/drawing/2014/main" id="{CBEC3CB1-4998-4FD9-9654-8D671AF60BB0}"/>
              </a:ext>
            </a:extLst>
          </p:cNvPr>
          <p:cNvSpPr txBox="1"/>
          <p:nvPr/>
        </p:nvSpPr>
        <p:spPr>
          <a:xfrm>
            <a:off x="2348144" y="4843901"/>
            <a:ext cx="1855433" cy="369332"/>
          </a:xfrm>
          <a:prstGeom prst="rect">
            <a:avLst/>
          </a:prstGeom>
          <a:noFill/>
        </p:spPr>
        <p:txBody>
          <a:bodyPr wrap="square" rtlCol="0">
            <a:spAutoFit/>
          </a:bodyPr>
          <a:lstStyle/>
          <a:p>
            <a:r>
              <a:rPr lang="hr-HR" i="1" dirty="0" err="1">
                <a:solidFill>
                  <a:srgbClr val="FF0000"/>
                </a:solidFill>
              </a:rPr>
              <a:t>stepdad</a:t>
            </a:r>
            <a:endParaRPr lang="en-US" i="1" dirty="0">
              <a:solidFill>
                <a:srgbClr val="FF0000"/>
              </a:solidFill>
            </a:endParaRPr>
          </a:p>
        </p:txBody>
      </p:sp>
      <p:sp>
        <p:nvSpPr>
          <p:cNvPr id="12" name="TextBox 11">
            <a:extLst>
              <a:ext uri="{FF2B5EF4-FFF2-40B4-BE49-F238E27FC236}">
                <a16:creationId xmlns:a16="http://schemas.microsoft.com/office/drawing/2014/main" id="{DA05B708-A1B6-4E3F-B6AA-29E32BA34ED3}"/>
              </a:ext>
            </a:extLst>
          </p:cNvPr>
          <p:cNvSpPr txBox="1"/>
          <p:nvPr/>
        </p:nvSpPr>
        <p:spPr>
          <a:xfrm>
            <a:off x="2503503" y="5152995"/>
            <a:ext cx="1855433" cy="369332"/>
          </a:xfrm>
          <a:prstGeom prst="rect">
            <a:avLst/>
          </a:prstGeom>
          <a:noFill/>
        </p:spPr>
        <p:txBody>
          <a:bodyPr wrap="square" rtlCol="0">
            <a:spAutoFit/>
          </a:bodyPr>
          <a:lstStyle/>
          <a:p>
            <a:r>
              <a:rPr lang="hr-HR" i="1" dirty="0" err="1">
                <a:solidFill>
                  <a:srgbClr val="FF0000"/>
                </a:solidFill>
              </a:rPr>
              <a:t>suburbs</a:t>
            </a:r>
            <a:endParaRPr lang="en-US" i="1" dirty="0">
              <a:solidFill>
                <a:srgbClr val="FF0000"/>
              </a:solidFill>
            </a:endParaRPr>
          </a:p>
        </p:txBody>
      </p:sp>
      <p:sp>
        <p:nvSpPr>
          <p:cNvPr id="13" name="TextBox 12">
            <a:extLst>
              <a:ext uri="{FF2B5EF4-FFF2-40B4-BE49-F238E27FC236}">
                <a16:creationId xmlns:a16="http://schemas.microsoft.com/office/drawing/2014/main" id="{7EAC0EC7-7D6B-4532-BEAC-74D0E36F082E}"/>
              </a:ext>
            </a:extLst>
          </p:cNvPr>
          <p:cNvSpPr txBox="1"/>
          <p:nvPr/>
        </p:nvSpPr>
        <p:spPr>
          <a:xfrm>
            <a:off x="844351" y="5656972"/>
            <a:ext cx="1196540" cy="369332"/>
          </a:xfrm>
          <a:prstGeom prst="rect">
            <a:avLst/>
          </a:prstGeom>
          <a:noFill/>
        </p:spPr>
        <p:txBody>
          <a:bodyPr wrap="square" rtlCol="0">
            <a:spAutoFit/>
          </a:bodyPr>
          <a:lstStyle/>
          <a:p>
            <a:r>
              <a:rPr lang="hr-HR" i="1" dirty="0" err="1">
                <a:solidFill>
                  <a:srgbClr val="FF0000"/>
                </a:solidFill>
              </a:rPr>
              <a:t>siblings</a:t>
            </a:r>
            <a:endParaRPr lang="en-US" i="1" dirty="0">
              <a:solidFill>
                <a:srgbClr val="FF0000"/>
              </a:solidFill>
            </a:endParaRPr>
          </a:p>
        </p:txBody>
      </p:sp>
      <p:sp>
        <p:nvSpPr>
          <p:cNvPr id="14" name="TextBox 13">
            <a:extLst>
              <a:ext uri="{FF2B5EF4-FFF2-40B4-BE49-F238E27FC236}">
                <a16:creationId xmlns:a16="http://schemas.microsoft.com/office/drawing/2014/main" id="{EE978584-2D39-4699-91D7-1148AA816952}"/>
              </a:ext>
            </a:extLst>
          </p:cNvPr>
          <p:cNvSpPr txBox="1"/>
          <p:nvPr/>
        </p:nvSpPr>
        <p:spPr>
          <a:xfrm>
            <a:off x="5674034" y="3818569"/>
            <a:ext cx="1154098" cy="369332"/>
          </a:xfrm>
          <a:prstGeom prst="rect">
            <a:avLst/>
          </a:prstGeom>
          <a:noFill/>
        </p:spPr>
        <p:txBody>
          <a:bodyPr wrap="square" rtlCol="0">
            <a:spAutoFit/>
          </a:bodyPr>
          <a:lstStyle/>
          <a:p>
            <a:r>
              <a:rPr lang="hr-HR" i="1" dirty="0" err="1">
                <a:solidFill>
                  <a:srgbClr val="FF0000"/>
                </a:solidFill>
              </a:rPr>
              <a:t>unit</a:t>
            </a:r>
            <a:endParaRPr lang="en-US" i="1" dirty="0">
              <a:solidFill>
                <a:srgbClr val="FF0000"/>
              </a:solidFill>
            </a:endParaRPr>
          </a:p>
        </p:txBody>
      </p:sp>
      <p:sp>
        <p:nvSpPr>
          <p:cNvPr id="15" name="TextBox 14">
            <a:extLst>
              <a:ext uri="{FF2B5EF4-FFF2-40B4-BE49-F238E27FC236}">
                <a16:creationId xmlns:a16="http://schemas.microsoft.com/office/drawing/2014/main" id="{631890CD-1830-4875-96B6-375EC64C0DBD}"/>
              </a:ext>
            </a:extLst>
          </p:cNvPr>
          <p:cNvSpPr txBox="1"/>
          <p:nvPr/>
        </p:nvSpPr>
        <p:spPr>
          <a:xfrm>
            <a:off x="4972699" y="4339550"/>
            <a:ext cx="1855433" cy="369332"/>
          </a:xfrm>
          <a:prstGeom prst="rect">
            <a:avLst/>
          </a:prstGeom>
          <a:noFill/>
        </p:spPr>
        <p:txBody>
          <a:bodyPr wrap="square" rtlCol="0">
            <a:spAutoFit/>
          </a:bodyPr>
          <a:lstStyle/>
          <a:p>
            <a:r>
              <a:rPr lang="hr-HR" i="1" dirty="0" err="1">
                <a:solidFill>
                  <a:srgbClr val="FF0000"/>
                </a:solidFill>
              </a:rPr>
              <a:t>needy</a:t>
            </a:r>
            <a:endParaRPr lang="en-US" i="1" dirty="0">
              <a:solidFill>
                <a:srgbClr val="FF0000"/>
              </a:solidFill>
            </a:endParaRPr>
          </a:p>
        </p:txBody>
      </p:sp>
      <p:sp>
        <p:nvSpPr>
          <p:cNvPr id="16" name="TextBox 15">
            <a:extLst>
              <a:ext uri="{FF2B5EF4-FFF2-40B4-BE49-F238E27FC236}">
                <a16:creationId xmlns:a16="http://schemas.microsoft.com/office/drawing/2014/main" id="{754DF011-5300-4B44-A11B-60C0FD019A2C}"/>
              </a:ext>
            </a:extLst>
          </p:cNvPr>
          <p:cNvSpPr txBox="1"/>
          <p:nvPr/>
        </p:nvSpPr>
        <p:spPr>
          <a:xfrm>
            <a:off x="5634361" y="4860532"/>
            <a:ext cx="1855433" cy="369332"/>
          </a:xfrm>
          <a:prstGeom prst="rect">
            <a:avLst/>
          </a:prstGeom>
          <a:noFill/>
        </p:spPr>
        <p:txBody>
          <a:bodyPr wrap="square" rtlCol="0">
            <a:spAutoFit/>
          </a:bodyPr>
          <a:lstStyle/>
          <a:p>
            <a:r>
              <a:rPr lang="hr-HR" i="1" dirty="0" err="1">
                <a:solidFill>
                  <a:srgbClr val="FF0000"/>
                </a:solidFill>
              </a:rPr>
              <a:t>nutritionist</a:t>
            </a:r>
            <a:endParaRPr lang="en-US" i="1" dirty="0">
              <a:solidFill>
                <a:srgbClr val="FF0000"/>
              </a:solidFill>
            </a:endParaRPr>
          </a:p>
        </p:txBody>
      </p:sp>
    </p:spTree>
    <p:extLst>
      <p:ext uri="{BB962C8B-B14F-4D97-AF65-F5344CB8AC3E}">
        <p14:creationId xmlns:p14="http://schemas.microsoft.com/office/powerpoint/2010/main" val="50614906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p:bldP spid="11" grpId="0"/>
      <p:bldP spid="12" grpId="0"/>
      <p:bldP spid="13" grpId="0"/>
      <p:bldP spid="14"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425D722-A135-47A5-A73A-1EA51C2C9416}"/>
              </a:ext>
            </a:extLst>
          </p:cNvPr>
          <p:cNvSpPr>
            <a:spLocks noGrp="1"/>
          </p:cNvSpPr>
          <p:nvPr>
            <p:ph idx="1"/>
          </p:nvPr>
        </p:nvSpPr>
        <p:spPr>
          <a:xfrm>
            <a:off x="882588" y="550507"/>
            <a:ext cx="10090212" cy="1106843"/>
          </a:xfrm>
        </p:spPr>
        <p:txBody>
          <a:bodyPr/>
          <a:lstStyle/>
          <a:p>
            <a:r>
              <a:rPr lang="hr-HR" b="1" dirty="0" err="1"/>
              <a:t>Task</a:t>
            </a:r>
            <a:r>
              <a:rPr lang="hr-HR" b="1" dirty="0"/>
              <a:t> 3: </a:t>
            </a:r>
            <a:r>
              <a:rPr lang="hr-HR" b="1" dirty="0" err="1"/>
              <a:t>Rewrite</a:t>
            </a:r>
            <a:r>
              <a:rPr lang="hr-HR" b="1" dirty="0"/>
              <a:t> </a:t>
            </a:r>
            <a:r>
              <a:rPr lang="hr-HR" b="1" dirty="0" err="1"/>
              <a:t>the</a:t>
            </a:r>
            <a:r>
              <a:rPr lang="hr-HR" b="1" dirty="0"/>
              <a:t> </a:t>
            </a:r>
            <a:r>
              <a:rPr lang="hr-HR" b="1" dirty="0" err="1"/>
              <a:t>text</a:t>
            </a:r>
            <a:r>
              <a:rPr lang="hr-HR" b="1" dirty="0"/>
              <a:t> </a:t>
            </a:r>
            <a:r>
              <a:rPr lang="hr-HR" b="1" dirty="0" err="1"/>
              <a:t>in</a:t>
            </a:r>
            <a:r>
              <a:rPr lang="hr-HR" b="1" dirty="0"/>
              <a:t> </a:t>
            </a:r>
            <a:r>
              <a:rPr lang="hr-HR" b="1" dirty="0" err="1"/>
              <a:t>the</a:t>
            </a:r>
            <a:r>
              <a:rPr lang="hr-HR" b="1" dirty="0"/>
              <a:t> </a:t>
            </a:r>
            <a:r>
              <a:rPr lang="hr-HR" b="1" dirty="0" err="1"/>
              <a:t>third</a:t>
            </a:r>
            <a:r>
              <a:rPr lang="hr-HR" b="1" dirty="0"/>
              <a:t> </a:t>
            </a:r>
            <a:r>
              <a:rPr lang="hr-HR" b="1" dirty="0" err="1"/>
              <a:t>person</a:t>
            </a:r>
            <a:r>
              <a:rPr lang="hr-HR" b="1" dirty="0"/>
              <a:t> singular. </a:t>
            </a:r>
            <a:r>
              <a:rPr lang="hr-HR" i="1" dirty="0"/>
              <a:t>Prepiši tekst iz 2. zadatka u 3. licu jednine.</a:t>
            </a:r>
            <a:r>
              <a:rPr lang="hr-HR" b="1" dirty="0"/>
              <a:t> </a:t>
            </a:r>
            <a:endParaRPr lang="en-US" b="1" dirty="0"/>
          </a:p>
        </p:txBody>
      </p:sp>
      <p:pic>
        <p:nvPicPr>
          <p:cNvPr id="7" name="Picture 6">
            <a:extLst>
              <a:ext uri="{FF2B5EF4-FFF2-40B4-BE49-F238E27FC236}">
                <a16:creationId xmlns:a16="http://schemas.microsoft.com/office/drawing/2014/main" id="{CBD3FB35-2719-4248-80A3-C1210897D104}"/>
              </a:ext>
            </a:extLst>
          </p:cNvPr>
          <p:cNvPicPr>
            <a:picLocks noChangeAspect="1"/>
          </p:cNvPicPr>
          <p:nvPr/>
        </p:nvPicPr>
        <p:blipFill rotWithShape="1">
          <a:blip r:embed="rId2"/>
          <a:srcRect b="69123"/>
          <a:stretch/>
        </p:blipFill>
        <p:spPr>
          <a:xfrm>
            <a:off x="596453" y="1767900"/>
            <a:ext cx="10878776" cy="1165800"/>
          </a:xfrm>
          <a:prstGeom prst="rect">
            <a:avLst/>
          </a:prstGeom>
        </p:spPr>
      </p:pic>
      <p:sp>
        <p:nvSpPr>
          <p:cNvPr id="8" name="TextBox 7">
            <a:extLst>
              <a:ext uri="{FF2B5EF4-FFF2-40B4-BE49-F238E27FC236}">
                <a16:creationId xmlns:a16="http://schemas.microsoft.com/office/drawing/2014/main" id="{9D1ACC3F-0116-4F3B-9926-C605C30EAB8F}"/>
              </a:ext>
            </a:extLst>
          </p:cNvPr>
          <p:cNvSpPr txBox="1"/>
          <p:nvPr/>
        </p:nvSpPr>
        <p:spPr>
          <a:xfrm>
            <a:off x="1233996" y="2933700"/>
            <a:ext cx="9519729" cy="3416320"/>
          </a:xfrm>
          <a:prstGeom prst="rect">
            <a:avLst/>
          </a:prstGeom>
          <a:noFill/>
        </p:spPr>
        <p:txBody>
          <a:bodyPr wrap="square" rtlCol="0">
            <a:spAutoFit/>
          </a:bodyPr>
          <a:lstStyle/>
          <a:p>
            <a:r>
              <a:rPr lang="en-US" i="1" dirty="0">
                <a:solidFill>
                  <a:srgbClr val="FF0000"/>
                </a:solidFill>
              </a:rPr>
              <a:t>His name is Charles Baker, but his friends call him Charlie. His middle name is Ron, after his grandfather. </a:t>
            </a:r>
          </a:p>
          <a:p>
            <a:r>
              <a:rPr lang="en-US" i="1" dirty="0">
                <a:solidFill>
                  <a:srgbClr val="FF0000"/>
                </a:solidFill>
              </a:rPr>
              <a:t>His best friend is Charlie A. They are like two peas in a pod. Other people think it’s weird they’re not a couple since they are simply adorable. Charlie A is very impulsive, and he is more on the calm side. She thinks he is too understanding when it comes to girls and that he should be cooler. She probably has a point, but he doesn’t feel like faking it.</a:t>
            </a:r>
          </a:p>
          <a:p>
            <a:r>
              <a:rPr lang="en-US" i="1" dirty="0">
                <a:solidFill>
                  <a:srgbClr val="FF0000"/>
                </a:solidFill>
              </a:rPr>
              <a:t>Charlie lives with his mum, stepdad and stepbrother in the suburbs of Melbourne. He wishes he had more siblings like Charlie A because he enjoys a full house. His stepbrother is much older than him, so he lives in the unit upstairs, and he hardly ever sees him. He doesn’t want to sound needy, but he wouldn’t mind if his stepbrother spent more time with him. </a:t>
            </a:r>
          </a:p>
          <a:p>
            <a:r>
              <a:rPr lang="en-US" i="1" dirty="0">
                <a:solidFill>
                  <a:srgbClr val="FF0000"/>
                </a:solidFill>
              </a:rPr>
              <a:t>Charlie’s stepdad is a nutritionist, so they always eat healthy, except when they have a barbie with Charlie A’s family. He guesses everyone needs a cheat day from time to time.</a:t>
            </a:r>
          </a:p>
        </p:txBody>
      </p:sp>
    </p:spTree>
    <p:extLst>
      <p:ext uri="{BB962C8B-B14F-4D97-AF65-F5344CB8AC3E}">
        <p14:creationId xmlns:p14="http://schemas.microsoft.com/office/powerpoint/2010/main" val="400925974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heme/theme1.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TotalTime>
  <Words>830</Words>
  <Application>Microsoft Office PowerPoint</Application>
  <PresentationFormat>Widescreen</PresentationFormat>
  <Paragraphs>114</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Tema sustava Office</vt:lpstr>
      <vt:lpstr>Unit 1: Lesson 1  Two peas in a pod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ZVONKA IVKOVIĆ</dc:creator>
  <cp:lastModifiedBy>ZVONKA IVKOVIĆ</cp:lastModifiedBy>
  <cp:revision>9</cp:revision>
  <dcterms:created xsi:type="dcterms:W3CDTF">2021-09-01T06:25:32Z</dcterms:created>
  <dcterms:modified xsi:type="dcterms:W3CDTF">2021-09-01T09:27:02Z</dcterms:modified>
</cp:coreProperties>
</file>